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75" r:id="rId6"/>
    <p:sldId id="266" r:id="rId7"/>
    <p:sldId id="269" r:id="rId8"/>
    <p:sldId id="270" r:id="rId9"/>
    <p:sldId id="271" r:id="rId10"/>
    <p:sldId id="272" r:id="rId11"/>
    <p:sldId id="267" r:id="rId12"/>
    <p:sldId id="273" r:id="rId13"/>
    <p:sldId id="268" r:id="rId14"/>
    <p:sldId id="265" r:id="rId15"/>
  </p:sldIdLst>
  <p:sldSz cx="9144000" cy="5143500" type="screen16x9"/>
  <p:notesSz cx="9144000" cy="51435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ACC6"/>
    <a:srgbClr val="2CA2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816" y="1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F46BD3-35AB-463C-81FF-EFF04609FD8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8CF25BEF-3095-4BD8-94EC-FF62D0B7BCF2}">
      <dgm:prSet phldrT="[Text]"/>
      <dgm:spPr>
        <a:solidFill>
          <a:srgbClr val="2CA2AC"/>
        </a:solidFill>
      </dgm:spPr>
      <dgm:t>
        <a:bodyPr/>
        <a:lstStyle/>
        <a:p>
          <a:r>
            <a:rPr lang="en-US" dirty="0" err="1"/>
            <a:t>Latar</a:t>
          </a:r>
          <a:r>
            <a:rPr lang="en-US" dirty="0"/>
            <a:t> </a:t>
          </a:r>
          <a:r>
            <a:rPr lang="en-US" dirty="0" err="1"/>
            <a:t>Belakang</a:t>
          </a:r>
          <a:endParaRPr lang="id-ID" dirty="0"/>
        </a:p>
      </dgm:t>
    </dgm:pt>
    <dgm:pt modelId="{816D9D12-6324-4A96-87B8-31EB2EFD824A}" type="parTrans" cxnId="{E16E15D9-5632-4E6D-92F5-6C3BD7174B61}">
      <dgm:prSet/>
      <dgm:spPr/>
      <dgm:t>
        <a:bodyPr/>
        <a:lstStyle/>
        <a:p>
          <a:endParaRPr lang="id-ID"/>
        </a:p>
      </dgm:t>
    </dgm:pt>
    <dgm:pt modelId="{3E3BFE5D-EBD4-459A-B572-7318F371E75F}" type="sibTrans" cxnId="{E16E15D9-5632-4E6D-92F5-6C3BD7174B61}">
      <dgm:prSet/>
      <dgm:spPr/>
      <dgm:t>
        <a:bodyPr/>
        <a:lstStyle/>
        <a:p>
          <a:endParaRPr lang="id-ID"/>
        </a:p>
      </dgm:t>
    </dgm:pt>
    <dgm:pt modelId="{7CE45FE5-B496-4DEE-8004-2E336CB4BD3A}">
      <dgm:prSet phldrT="[Text]"/>
      <dgm:spPr>
        <a:solidFill>
          <a:srgbClr val="2CA2AC"/>
        </a:solidFill>
      </dgm:spPr>
      <dgm:t>
        <a:bodyPr/>
        <a:lstStyle/>
        <a:p>
          <a:r>
            <a:rPr lang="en-US" dirty="0"/>
            <a:t>Target Label Exploration Analysis</a:t>
          </a:r>
          <a:endParaRPr lang="id-ID" dirty="0"/>
        </a:p>
      </dgm:t>
    </dgm:pt>
    <dgm:pt modelId="{69A84AB9-CBA7-4525-A031-24217F603766}" type="parTrans" cxnId="{B69D11BB-3D48-4001-96B3-85019D75B4A9}">
      <dgm:prSet/>
      <dgm:spPr/>
      <dgm:t>
        <a:bodyPr/>
        <a:lstStyle/>
        <a:p>
          <a:endParaRPr lang="id-ID"/>
        </a:p>
      </dgm:t>
    </dgm:pt>
    <dgm:pt modelId="{EBFB9D78-F72C-41C3-A69E-4B82D110D3F5}" type="sibTrans" cxnId="{B69D11BB-3D48-4001-96B3-85019D75B4A9}">
      <dgm:prSet/>
      <dgm:spPr/>
      <dgm:t>
        <a:bodyPr/>
        <a:lstStyle/>
        <a:p>
          <a:endParaRPr lang="id-ID"/>
        </a:p>
      </dgm:t>
    </dgm:pt>
    <dgm:pt modelId="{3DBCA200-3EEF-4789-8D12-C6FA5EB71BE5}">
      <dgm:prSet phldrT="[Text]"/>
      <dgm:spPr>
        <a:solidFill>
          <a:srgbClr val="2CA2AC"/>
        </a:solidFill>
      </dgm:spPr>
      <dgm:t>
        <a:bodyPr/>
        <a:lstStyle/>
        <a:p>
          <a:r>
            <a:rPr lang="en-US" dirty="0"/>
            <a:t>Machine Learning Model</a:t>
          </a:r>
          <a:endParaRPr lang="id-ID" dirty="0"/>
        </a:p>
      </dgm:t>
    </dgm:pt>
    <dgm:pt modelId="{0CCD8BB8-C793-4CBF-AB86-6A3AFF0F9D93}" type="parTrans" cxnId="{C604C6FF-075C-4B56-8028-41A415B42A09}">
      <dgm:prSet/>
      <dgm:spPr/>
      <dgm:t>
        <a:bodyPr/>
        <a:lstStyle/>
        <a:p>
          <a:endParaRPr lang="id-ID"/>
        </a:p>
      </dgm:t>
    </dgm:pt>
    <dgm:pt modelId="{CA691D55-B7F0-4066-B876-318A776D5BB0}" type="sibTrans" cxnId="{C604C6FF-075C-4B56-8028-41A415B42A09}">
      <dgm:prSet/>
      <dgm:spPr/>
      <dgm:t>
        <a:bodyPr/>
        <a:lstStyle/>
        <a:p>
          <a:endParaRPr lang="id-ID"/>
        </a:p>
      </dgm:t>
    </dgm:pt>
    <dgm:pt modelId="{6A2FDCB6-8CC9-4C52-A26F-A5DDA4284E7C}">
      <dgm:prSet phldrT="[Text]"/>
      <dgm:spPr>
        <a:solidFill>
          <a:srgbClr val="2CA2AC"/>
        </a:solidFill>
      </dgm:spPr>
      <dgm:t>
        <a:bodyPr/>
        <a:lstStyle/>
        <a:p>
          <a:r>
            <a:rPr lang="en-US" dirty="0"/>
            <a:t>Kesimpulan</a:t>
          </a:r>
          <a:endParaRPr lang="id-ID" dirty="0"/>
        </a:p>
      </dgm:t>
    </dgm:pt>
    <dgm:pt modelId="{50DCA23B-6D99-468D-B8CF-CA5C64AF6BCD}" type="parTrans" cxnId="{83C168FA-1BDC-43C9-8D1E-DEE650CD1980}">
      <dgm:prSet/>
      <dgm:spPr/>
      <dgm:t>
        <a:bodyPr/>
        <a:lstStyle/>
        <a:p>
          <a:endParaRPr lang="id-ID"/>
        </a:p>
      </dgm:t>
    </dgm:pt>
    <dgm:pt modelId="{D9D1D2CE-962C-4C47-A1ED-B01FF0BFAF21}" type="sibTrans" cxnId="{83C168FA-1BDC-43C9-8D1E-DEE650CD1980}">
      <dgm:prSet/>
      <dgm:spPr/>
      <dgm:t>
        <a:bodyPr/>
        <a:lstStyle/>
        <a:p>
          <a:endParaRPr lang="id-ID"/>
        </a:p>
      </dgm:t>
    </dgm:pt>
    <dgm:pt modelId="{2312D974-3619-40BC-AC9A-6960DC435DBF}">
      <dgm:prSet phldrT="[Text]"/>
      <dgm:spPr>
        <a:solidFill>
          <a:srgbClr val="2CA2AC"/>
        </a:solidFill>
      </dgm:spPr>
      <dgm:t>
        <a:bodyPr/>
        <a:lstStyle/>
        <a:p>
          <a:r>
            <a:rPr lang="en-US" dirty="0"/>
            <a:t>Webapp Deployment Example</a:t>
          </a:r>
          <a:endParaRPr lang="id-ID" dirty="0"/>
        </a:p>
      </dgm:t>
    </dgm:pt>
    <dgm:pt modelId="{C22AE134-6ADC-49CA-853C-18A2D6109848}" type="parTrans" cxnId="{9890B698-3B4A-457E-9E4D-E0BD20FA5233}">
      <dgm:prSet/>
      <dgm:spPr/>
      <dgm:t>
        <a:bodyPr/>
        <a:lstStyle/>
        <a:p>
          <a:endParaRPr lang="id-ID"/>
        </a:p>
      </dgm:t>
    </dgm:pt>
    <dgm:pt modelId="{6E60CE4A-ACF1-41B1-8262-1069DCD753F0}" type="sibTrans" cxnId="{9890B698-3B4A-457E-9E4D-E0BD20FA5233}">
      <dgm:prSet/>
      <dgm:spPr/>
      <dgm:t>
        <a:bodyPr/>
        <a:lstStyle/>
        <a:p>
          <a:endParaRPr lang="id-ID"/>
        </a:p>
      </dgm:t>
    </dgm:pt>
    <dgm:pt modelId="{AA18642A-D1DE-44AA-A519-A8957DBA38AB}">
      <dgm:prSet phldrT="[Text]"/>
      <dgm:spPr>
        <a:solidFill>
          <a:srgbClr val="2CA2AC"/>
        </a:solidFill>
      </dgm:spPr>
      <dgm:t>
        <a:bodyPr/>
        <a:lstStyle/>
        <a:p>
          <a:r>
            <a:rPr lang="en-US" dirty="0" err="1"/>
            <a:t>Pengenalan</a:t>
          </a:r>
          <a:r>
            <a:rPr lang="en-US" dirty="0"/>
            <a:t> Data</a:t>
          </a:r>
          <a:endParaRPr lang="id-ID" dirty="0"/>
        </a:p>
      </dgm:t>
    </dgm:pt>
    <dgm:pt modelId="{AC54A5C6-CA16-48FD-9C4A-AA27BCDE11C9}" type="parTrans" cxnId="{FA143DA6-6654-4F0C-BF5C-CD5587FF80D0}">
      <dgm:prSet/>
      <dgm:spPr/>
      <dgm:t>
        <a:bodyPr/>
        <a:lstStyle/>
        <a:p>
          <a:endParaRPr lang="id-ID"/>
        </a:p>
      </dgm:t>
    </dgm:pt>
    <dgm:pt modelId="{80AD0E32-83F4-4EDE-83A3-ED0911978A7D}" type="sibTrans" cxnId="{FA143DA6-6654-4F0C-BF5C-CD5587FF80D0}">
      <dgm:prSet/>
      <dgm:spPr/>
      <dgm:t>
        <a:bodyPr/>
        <a:lstStyle/>
        <a:p>
          <a:endParaRPr lang="id-ID"/>
        </a:p>
      </dgm:t>
    </dgm:pt>
    <dgm:pt modelId="{EA32F959-C030-4F96-B4C3-8F962D4D8140}" type="pres">
      <dgm:prSet presAssocID="{E0F46BD3-35AB-463C-81FF-EFF04609FD8E}" presName="linear" presStyleCnt="0">
        <dgm:presLayoutVars>
          <dgm:animLvl val="lvl"/>
          <dgm:resizeHandles val="exact"/>
        </dgm:presLayoutVars>
      </dgm:prSet>
      <dgm:spPr/>
    </dgm:pt>
    <dgm:pt modelId="{FCB3D3D1-9298-4372-AC0A-DDB154208618}" type="pres">
      <dgm:prSet presAssocID="{8CF25BEF-3095-4BD8-94EC-FF62D0B7BCF2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46DF1CDD-7C85-4933-A7EF-5099ED02E421}" type="pres">
      <dgm:prSet presAssocID="{3E3BFE5D-EBD4-459A-B572-7318F371E75F}" presName="spacer" presStyleCnt="0"/>
      <dgm:spPr/>
    </dgm:pt>
    <dgm:pt modelId="{74561B81-EA70-4609-95F3-BF858222231B}" type="pres">
      <dgm:prSet presAssocID="{AA18642A-D1DE-44AA-A519-A8957DBA38AB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9639608B-EB21-48F3-98A4-25DA4AB705B3}" type="pres">
      <dgm:prSet presAssocID="{80AD0E32-83F4-4EDE-83A3-ED0911978A7D}" presName="spacer" presStyleCnt="0"/>
      <dgm:spPr/>
    </dgm:pt>
    <dgm:pt modelId="{45468833-2BD3-4D09-8394-93AE4F4ACA0F}" type="pres">
      <dgm:prSet presAssocID="{7CE45FE5-B496-4DEE-8004-2E336CB4BD3A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BDC7C1B0-6919-4789-80E1-AE6CC3F867B6}" type="pres">
      <dgm:prSet presAssocID="{EBFB9D78-F72C-41C3-A69E-4B82D110D3F5}" presName="spacer" presStyleCnt="0"/>
      <dgm:spPr/>
    </dgm:pt>
    <dgm:pt modelId="{437EB9E1-91D8-44CA-A92F-EE8D1CE5095E}" type="pres">
      <dgm:prSet presAssocID="{3DBCA200-3EEF-4789-8D12-C6FA5EB71BE5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7FB4DF77-B40C-45E2-800D-5C9FB385182B}" type="pres">
      <dgm:prSet presAssocID="{CA691D55-B7F0-4066-B876-318A776D5BB0}" presName="spacer" presStyleCnt="0"/>
      <dgm:spPr/>
    </dgm:pt>
    <dgm:pt modelId="{73240D44-2B14-48F4-90A3-17E297B76A40}" type="pres">
      <dgm:prSet presAssocID="{2312D974-3619-40BC-AC9A-6960DC435DBF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5635AF7B-619B-4F77-B622-CC173D9F2033}" type="pres">
      <dgm:prSet presAssocID="{6E60CE4A-ACF1-41B1-8262-1069DCD753F0}" presName="spacer" presStyleCnt="0"/>
      <dgm:spPr/>
    </dgm:pt>
    <dgm:pt modelId="{36BAE9E8-1431-463F-8ABD-B3F619CF448E}" type="pres">
      <dgm:prSet presAssocID="{6A2FDCB6-8CC9-4C52-A26F-A5DDA4284E7C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7FA3763A-720A-48F3-8EC7-6DEDEBC5B230}" type="presOf" srcId="{8CF25BEF-3095-4BD8-94EC-FF62D0B7BCF2}" destId="{FCB3D3D1-9298-4372-AC0A-DDB154208618}" srcOrd="0" destOrd="0" presId="urn:microsoft.com/office/officeart/2005/8/layout/vList2"/>
    <dgm:cxn modelId="{8303AE60-0E72-4169-B339-FEE31CEBA2B1}" type="presOf" srcId="{2312D974-3619-40BC-AC9A-6960DC435DBF}" destId="{73240D44-2B14-48F4-90A3-17E297B76A40}" srcOrd="0" destOrd="0" presId="urn:microsoft.com/office/officeart/2005/8/layout/vList2"/>
    <dgm:cxn modelId="{2AA05E54-4B58-47A9-AD7D-687C27FB680F}" type="presOf" srcId="{7CE45FE5-B496-4DEE-8004-2E336CB4BD3A}" destId="{45468833-2BD3-4D09-8394-93AE4F4ACA0F}" srcOrd="0" destOrd="0" presId="urn:microsoft.com/office/officeart/2005/8/layout/vList2"/>
    <dgm:cxn modelId="{9BBAC677-305B-457D-B50D-54DE037A6DD5}" type="presOf" srcId="{6A2FDCB6-8CC9-4C52-A26F-A5DDA4284E7C}" destId="{36BAE9E8-1431-463F-8ABD-B3F619CF448E}" srcOrd="0" destOrd="0" presId="urn:microsoft.com/office/officeart/2005/8/layout/vList2"/>
    <dgm:cxn modelId="{D81E9F8A-0469-4CBF-AB5E-E77E8FDAD40F}" type="presOf" srcId="{AA18642A-D1DE-44AA-A519-A8957DBA38AB}" destId="{74561B81-EA70-4609-95F3-BF858222231B}" srcOrd="0" destOrd="0" presId="urn:microsoft.com/office/officeart/2005/8/layout/vList2"/>
    <dgm:cxn modelId="{9890B698-3B4A-457E-9E4D-E0BD20FA5233}" srcId="{E0F46BD3-35AB-463C-81FF-EFF04609FD8E}" destId="{2312D974-3619-40BC-AC9A-6960DC435DBF}" srcOrd="4" destOrd="0" parTransId="{C22AE134-6ADC-49CA-853C-18A2D6109848}" sibTransId="{6E60CE4A-ACF1-41B1-8262-1069DCD753F0}"/>
    <dgm:cxn modelId="{FA143DA6-6654-4F0C-BF5C-CD5587FF80D0}" srcId="{E0F46BD3-35AB-463C-81FF-EFF04609FD8E}" destId="{AA18642A-D1DE-44AA-A519-A8957DBA38AB}" srcOrd="1" destOrd="0" parTransId="{AC54A5C6-CA16-48FD-9C4A-AA27BCDE11C9}" sibTransId="{80AD0E32-83F4-4EDE-83A3-ED0911978A7D}"/>
    <dgm:cxn modelId="{95A7B7AB-016F-4DF5-BA83-C875ED7EEC37}" type="presOf" srcId="{E0F46BD3-35AB-463C-81FF-EFF04609FD8E}" destId="{EA32F959-C030-4F96-B4C3-8F962D4D8140}" srcOrd="0" destOrd="0" presId="urn:microsoft.com/office/officeart/2005/8/layout/vList2"/>
    <dgm:cxn modelId="{B69D11BB-3D48-4001-96B3-85019D75B4A9}" srcId="{E0F46BD3-35AB-463C-81FF-EFF04609FD8E}" destId="{7CE45FE5-B496-4DEE-8004-2E336CB4BD3A}" srcOrd="2" destOrd="0" parTransId="{69A84AB9-CBA7-4525-A031-24217F603766}" sibTransId="{EBFB9D78-F72C-41C3-A69E-4B82D110D3F5}"/>
    <dgm:cxn modelId="{29AB3FC3-968E-41DE-A5FB-858670744C7D}" type="presOf" srcId="{3DBCA200-3EEF-4789-8D12-C6FA5EB71BE5}" destId="{437EB9E1-91D8-44CA-A92F-EE8D1CE5095E}" srcOrd="0" destOrd="0" presId="urn:microsoft.com/office/officeart/2005/8/layout/vList2"/>
    <dgm:cxn modelId="{E16E15D9-5632-4E6D-92F5-6C3BD7174B61}" srcId="{E0F46BD3-35AB-463C-81FF-EFF04609FD8E}" destId="{8CF25BEF-3095-4BD8-94EC-FF62D0B7BCF2}" srcOrd="0" destOrd="0" parTransId="{816D9D12-6324-4A96-87B8-31EB2EFD824A}" sibTransId="{3E3BFE5D-EBD4-459A-B572-7318F371E75F}"/>
    <dgm:cxn modelId="{83C168FA-1BDC-43C9-8D1E-DEE650CD1980}" srcId="{E0F46BD3-35AB-463C-81FF-EFF04609FD8E}" destId="{6A2FDCB6-8CC9-4C52-A26F-A5DDA4284E7C}" srcOrd="5" destOrd="0" parTransId="{50DCA23B-6D99-468D-B8CF-CA5C64AF6BCD}" sibTransId="{D9D1D2CE-962C-4C47-A1ED-B01FF0BFAF21}"/>
    <dgm:cxn modelId="{C604C6FF-075C-4B56-8028-41A415B42A09}" srcId="{E0F46BD3-35AB-463C-81FF-EFF04609FD8E}" destId="{3DBCA200-3EEF-4789-8D12-C6FA5EB71BE5}" srcOrd="3" destOrd="0" parTransId="{0CCD8BB8-C793-4CBF-AB86-6A3AFF0F9D93}" sibTransId="{CA691D55-B7F0-4066-B876-318A776D5BB0}"/>
    <dgm:cxn modelId="{58044A81-1763-40C1-AE6D-4F271F1F4E1A}" type="presParOf" srcId="{EA32F959-C030-4F96-B4C3-8F962D4D8140}" destId="{FCB3D3D1-9298-4372-AC0A-DDB154208618}" srcOrd="0" destOrd="0" presId="urn:microsoft.com/office/officeart/2005/8/layout/vList2"/>
    <dgm:cxn modelId="{A942DB5C-8D9E-4C2E-B586-EE547352DFCF}" type="presParOf" srcId="{EA32F959-C030-4F96-B4C3-8F962D4D8140}" destId="{46DF1CDD-7C85-4933-A7EF-5099ED02E421}" srcOrd="1" destOrd="0" presId="urn:microsoft.com/office/officeart/2005/8/layout/vList2"/>
    <dgm:cxn modelId="{ADEF2BBE-B8ED-4396-9C6C-AF4D6AE06BE3}" type="presParOf" srcId="{EA32F959-C030-4F96-B4C3-8F962D4D8140}" destId="{74561B81-EA70-4609-95F3-BF858222231B}" srcOrd="2" destOrd="0" presId="urn:microsoft.com/office/officeart/2005/8/layout/vList2"/>
    <dgm:cxn modelId="{995E8C43-E575-4F3A-9689-00FD23F5E3C3}" type="presParOf" srcId="{EA32F959-C030-4F96-B4C3-8F962D4D8140}" destId="{9639608B-EB21-48F3-98A4-25DA4AB705B3}" srcOrd="3" destOrd="0" presId="urn:microsoft.com/office/officeart/2005/8/layout/vList2"/>
    <dgm:cxn modelId="{E9FAFE36-40C5-4822-AC97-588C62489B95}" type="presParOf" srcId="{EA32F959-C030-4F96-B4C3-8F962D4D8140}" destId="{45468833-2BD3-4D09-8394-93AE4F4ACA0F}" srcOrd="4" destOrd="0" presId="urn:microsoft.com/office/officeart/2005/8/layout/vList2"/>
    <dgm:cxn modelId="{7FFB48E1-540C-40F7-81DB-BA9AE253A015}" type="presParOf" srcId="{EA32F959-C030-4F96-B4C3-8F962D4D8140}" destId="{BDC7C1B0-6919-4789-80E1-AE6CC3F867B6}" srcOrd="5" destOrd="0" presId="urn:microsoft.com/office/officeart/2005/8/layout/vList2"/>
    <dgm:cxn modelId="{48DCD3EE-70FE-49FA-AE1D-6C7218F64AF5}" type="presParOf" srcId="{EA32F959-C030-4F96-B4C3-8F962D4D8140}" destId="{437EB9E1-91D8-44CA-A92F-EE8D1CE5095E}" srcOrd="6" destOrd="0" presId="urn:microsoft.com/office/officeart/2005/8/layout/vList2"/>
    <dgm:cxn modelId="{854E550E-66D3-4D05-A9D9-590F2B824378}" type="presParOf" srcId="{EA32F959-C030-4F96-B4C3-8F962D4D8140}" destId="{7FB4DF77-B40C-45E2-800D-5C9FB385182B}" srcOrd="7" destOrd="0" presId="urn:microsoft.com/office/officeart/2005/8/layout/vList2"/>
    <dgm:cxn modelId="{298B210D-2816-4973-8335-F79A222CE2C6}" type="presParOf" srcId="{EA32F959-C030-4F96-B4C3-8F962D4D8140}" destId="{73240D44-2B14-48F4-90A3-17E297B76A40}" srcOrd="8" destOrd="0" presId="urn:microsoft.com/office/officeart/2005/8/layout/vList2"/>
    <dgm:cxn modelId="{FE4B12D2-F221-4373-BEA4-C6BE7141F829}" type="presParOf" srcId="{EA32F959-C030-4F96-B4C3-8F962D4D8140}" destId="{5635AF7B-619B-4F77-B622-CC173D9F2033}" srcOrd="9" destOrd="0" presId="urn:microsoft.com/office/officeart/2005/8/layout/vList2"/>
    <dgm:cxn modelId="{BCD1F1E5-F9B3-457E-A3DD-922A58F8CF46}" type="presParOf" srcId="{EA32F959-C030-4F96-B4C3-8F962D4D8140}" destId="{36BAE9E8-1431-463F-8ABD-B3F619CF448E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FC3496C-E2E9-4D66-B11A-1B149FFC64F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A0CCB330-D64B-4352-8572-7DB6A73BA8A7}">
      <dgm:prSet/>
      <dgm:spPr>
        <a:solidFill>
          <a:schemeClr val="tx2"/>
        </a:solidFill>
      </dgm:spPr>
      <dgm:t>
        <a:bodyPr/>
        <a:lstStyle/>
        <a:p>
          <a:r>
            <a:rPr lang="en-US" b="0" dirty="0"/>
            <a:t>E</a:t>
          </a:r>
          <a:r>
            <a:rPr lang="id-ID" b="0" dirty="0" err="1"/>
            <a:t>xcellent</a:t>
          </a:r>
          <a:r>
            <a:rPr lang="id-ID" b="0" dirty="0"/>
            <a:t> artinya orang tersebut memiliki historis kredit yang pernah </a:t>
          </a:r>
          <a:r>
            <a:rPr lang="id-ID" b="0" dirty="0" err="1"/>
            <a:t>fully</a:t>
          </a:r>
          <a:r>
            <a:rPr lang="id-ID" b="0" dirty="0"/>
            <a:t> </a:t>
          </a:r>
          <a:r>
            <a:rPr lang="id-ID" b="0" dirty="0" err="1"/>
            <a:t>paid</a:t>
          </a:r>
          <a:r>
            <a:rPr lang="id-ID" b="0" dirty="0"/>
            <a:t> dan tidak memiliki masalah</a:t>
          </a:r>
        </a:p>
      </dgm:t>
    </dgm:pt>
    <dgm:pt modelId="{DC8BB19F-E0D2-4517-B2E3-21BF5894F37E}" type="parTrans" cxnId="{24097E39-9F66-46F4-B376-2D3CC0512617}">
      <dgm:prSet/>
      <dgm:spPr/>
      <dgm:t>
        <a:bodyPr/>
        <a:lstStyle/>
        <a:p>
          <a:endParaRPr lang="id-ID"/>
        </a:p>
      </dgm:t>
    </dgm:pt>
    <dgm:pt modelId="{7D3573AD-2D18-44FB-8055-86EC9E32EB0B}" type="sibTrans" cxnId="{24097E39-9F66-46F4-B376-2D3CC0512617}">
      <dgm:prSet/>
      <dgm:spPr/>
      <dgm:t>
        <a:bodyPr/>
        <a:lstStyle/>
        <a:p>
          <a:endParaRPr lang="id-ID"/>
        </a:p>
      </dgm:t>
    </dgm:pt>
    <dgm:pt modelId="{0458594D-C3C1-4003-BF39-43E106747F4D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0" dirty="0"/>
            <a:t>G</a:t>
          </a:r>
          <a:r>
            <a:rPr lang="id-ID" b="0" dirty="0" err="1"/>
            <a:t>ood</a:t>
          </a:r>
          <a:r>
            <a:rPr lang="id-ID" b="0" dirty="0"/>
            <a:t> artinya orang tersebut sedang melakukan kredit dan belum pernah bermasalah</a:t>
          </a:r>
        </a:p>
      </dgm:t>
    </dgm:pt>
    <dgm:pt modelId="{7E27CADA-C902-4195-B7C7-5596F9454498}" type="parTrans" cxnId="{5D527405-3129-4723-A655-F87BD5391E7A}">
      <dgm:prSet/>
      <dgm:spPr/>
      <dgm:t>
        <a:bodyPr/>
        <a:lstStyle/>
        <a:p>
          <a:endParaRPr lang="id-ID"/>
        </a:p>
      </dgm:t>
    </dgm:pt>
    <dgm:pt modelId="{286F1C7A-A285-4695-B7D5-F6F7A589D074}" type="sibTrans" cxnId="{5D527405-3129-4723-A655-F87BD5391E7A}">
      <dgm:prSet/>
      <dgm:spPr/>
      <dgm:t>
        <a:bodyPr/>
        <a:lstStyle/>
        <a:p>
          <a:endParaRPr lang="id-ID"/>
        </a:p>
      </dgm:t>
    </dgm:pt>
    <dgm:pt modelId="{5DDC25AF-227B-4649-B8AD-3C8413B9FB4F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 b="0" dirty="0"/>
            <a:t>P</a:t>
          </a:r>
          <a:r>
            <a:rPr lang="id-ID" b="0" dirty="0" err="1"/>
            <a:t>oor</a:t>
          </a:r>
          <a:r>
            <a:rPr lang="id-ID" b="0" dirty="0"/>
            <a:t> artinya orang tersebut pernah memiliki riwayat telat bayar</a:t>
          </a:r>
        </a:p>
      </dgm:t>
    </dgm:pt>
    <dgm:pt modelId="{970191C2-1BF2-466E-98CB-4F23682427AC}" type="parTrans" cxnId="{64922F71-CA2B-4D0B-AB96-455A9F493CFE}">
      <dgm:prSet/>
      <dgm:spPr/>
      <dgm:t>
        <a:bodyPr/>
        <a:lstStyle/>
        <a:p>
          <a:endParaRPr lang="id-ID"/>
        </a:p>
      </dgm:t>
    </dgm:pt>
    <dgm:pt modelId="{6D5C58A4-56ED-4B71-B8DA-60BD9C79B785}" type="sibTrans" cxnId="{64922F71-CA2B-4D0B-AB96-455A9F493CFE}">
      <dgm:prSet/>
      <dgm:spPr/>
      <dgm:t>
        <a:bodyPr/>
        <a:lstStyle/>
        <a:p>
          <a:endParaRPr lang="id-ID"/>
        </a:p>
      </dgm:t>
    </dgm:pt>
    <dgm:pt modelId="{42925D19-A870-409F-9DA3-C2000A376F45}">
      <dgm:prSet/>
      <dgm:spPr>
        <a:solidFill>
          <a:srgbClr val="C00000"/>
        </a:solidFill>
      </dgm:spPr>
      <dgm:t>
        <a:bodyPr/>
        <a:lstStyle/>
        <a:p>
          <a:r>
            <a:rPr lang="en-US" b="0" dirty="0"/>
            <a:t>B</a:t>
          </a:r>
          <a:r>
            <a:rPr lang="id-ID" b="0" dirty="0" err="1"/>
            <a:t>ad</a:t>
          </a:r>
          <a:r>
            <a:rPr lang="id-ID" b="0" dirty="0"/>
            <a:t> artinya orang tersebut pernah memiliki riwayat gagal bayar</a:t>
          </a:r>
        </a:p>
      </dgm:t>
    </dgm:pt>
    <dgm:pt modelId="{133A4FA7-A3A1-4044-B1E1-24F3A46C9915}" type="parTrans" cxnId="{E86E2346-112A-49D6-98F2-50558A732F51}">
      <dgm:prSet/>
      <dgm:spPr/>
      <dgm:t>
        <a:bodyPr/>
        <a:lstStyle/>
        <a:p>
          <a:endParaRPr lang="id-ID"/>
        </a:p>
      </dgm:t>
    </dgm:pt>
    <dgm:pt modelId="{F29B3337-5EE6-483C-A363-A5DE34F6A24A}" type="sibTrans" cxnId="{E86E2346-112A-49D6-98F2-50558A732F51}">
      <dgm:prSet/>
      <dgm:spPr/>
      <dgm:t>
        <a:bodyPr/>
        <a:lstStyle/>
        <a:p>
          <a:endParaRPr lang="id-ID"/>
        </a:p>
      </dgm:t>
    </dgm:pt>
    <dgm:pt modelId="{04675219-E898-4616-9289-0141CAAD77BB}" type="pres">
      <dgm:prSet presAssocID="{7FC3496C-E2E9-4D66-B11A-1B149FFC64F3}" presName="linear" presStyleCnt="0">
        <dgm:presLayoutVars>
          <dgm:animLvl val="lvl"/>
          <dgm:resizeHandles val="exact"/>
        </dgm:presLayoutVars>
      </dgm:prSet>
      <dgm:spPr/>
    </dgm:pt>
    <dgm:pt modelId="{5DFF0EC7-BF47-4902-B702-50264CF49A9D}" type="pres">
      <dgm:prSet presAssocID="{A0CCB330-D64B-4352-8572-7DB6A73BA8A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8644D9B-7728-438B-B8E6-ABF6ABD53656}" type="pres">
      <dgm:prSet presAssocID="{7D3573AD-2D18-44FB-8055-86EC9E32EB0B}" presName="spacer" presStyleCnt="0"/>
      <dgm:spPr/>
    </dgm:pt>
    <dgm:pt modelId="{24DE4C72-F09B-496E-A9A9-9B7F6F744962}" type="pres">
      <dgm:prSet presAssocID="{0458594D-C3C1-4003-BF39-43E106747F4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DC40F28-24C8-4E57-9DE5-E86146D88DDC}" type="pres">
      <dgm:prSet presAssocID="{286F1C7A-A285-4695-B7D5-F6F7A589D074}" presName="spacer" presStyleCnt="0"/>
      <dgm:spPr/>
    </dgm:pt>
    <dgm:pt modelId="{B3415FF6-5F5A-43B8-94F3-A1221BBBC0D9}" type="pres">
      <dgm:prSet presAssocID="{5DDC25AF-227B-4649-B8AD-3C8413B9FB4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2C913D5-A659-461A-A9F4-1A2227EBBD3F}" type="pres">
      <dgm:prSet presAssocID="{6D5C58A4-56ED-4B71-B8DA-60BD9C79B785}" presName="spacer" presStyleCnt="0"/>
      <dgm:spPr/>
    </dgm:pt>
    <dgm:pt modelId="{4D80EA27-3314-46A3-889E-8DA994765FE9}" type="pres">
      <dgm:prSet presAssocID="{42925D19-A870-409F-9DA3-C2000A376F4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D527405-3129-4723-A655-F87BD5391E7A}" srcId="{7FC3496C-E2E9-4D66-B11A-1B149FFC64F3}" destId="{0458594D-C3C1-4003-BF39-43E106747F4D}" srcOrd="1" destOrd="0" parTransId="{7E27CADA-C902-4195-B7C7-5596F9454498}" sibTransId="{286F1C7A-A285-4695-B7D5-F6F7A589D074}"/>
    <dgm:cxn modelId="{F83C4B35-B9BB-4FE6-824E-C16BB256B037}" type="presOf" srcId="{42925D19-A870-409F-9DA3-C2000A376F45}" destId="{4D80EA27-3314-46A3-889E-8DA994765FE9}" srcOrd="0" destOrd="0" presId="urn:microsoft.com/office/officeart/2005/8/layout/vList2"/>
    <dgm:cxn modelId="{24097E39-9F66-46F4-B376-2D3CC0512617}" srcId="{7FC3496C-E2E9-4D66-B11A-1B149FFC64F3}" destId="{A0CCB330-D64B-4352-8572-7DB6A73BA8A7}" srcOrd="0" destOrd="0" parTransId="{DC8BB19F-E0D2-4517-B2E3-21BF5894F37E}" sibTransId="{7D3573AD-2D18-44FB-8055-86EC9E32EB0B}"/>
    <dgm:cxn modelId="{0F53B161-572E-4AF7-BCB4-33E8A8820138}" type="presOf" srcId="{5DDC25AF-227B-4649-B8AD-3C8413B9FB4F}" destId="{B3415FF6-5F5A-43B8-94F3-A1221BBBC0D9}" srcOrd="0" destOrd="0" presId="urn:microsoft.com/office/officeart/2005/8/layout/vList2"/>
    <dgm:cxn modelId="{E86E2346-112A-49D6-98F2-50558A732F51}" srcId="{7FC3496C-E2E9-4D66-B11A-1B149FFC64F3}" destId="{42925D19-A870-409F-9DA3-C2000A376F45}" srcOrd="3" destOrd="0" parTransId="{133A4FA7-A3A1-4044-B1E1-24F3A46C9915}" sibTransId="{F29B3337-5EE6-483C-A363-A5DE34F6A24A}"/>
    <dgm:cxn modelId="{64922F71-CA2B-4D0B-AB96-455A9F493CFE}" srcId="{7FC3496C-E2E9-4D66-B11A-1B149FFC64F3}" destId="{5DDC25AF-227B-4649-B8AD-3C8413B9FB4F}" srcOrd="2" destOrd="0" parTransId="{970191C2-1BF2-466E-98CB-4F23682427AC}" sibTransId="{6D5C58A4-56ED-4B71-B8DA-60BD9C79B785}"/>
    <dgm:cxn modelId="{F8C50154-D05C-4655-970D-85695511C168}" type="presOf" srcId="{A0CCB330-D64B-4352-8572-7DB6A73BA8A7}" destId="{5DFF0EC7-BF47-4902-B702-50264CF49A9D}" srcOrd="0" destOrd="0" presId="urn:microsoft.com/office/officeart/2005/8/layout/vList2"/>
    <dgm:cxn modelId="{6F1EA487-6DF8-4A59-BE6C-7D1F5F581AC2}" type="presOf" srcId="{7FC3496C-E2E9-4D66-B11A-1B149FFC64F3}" destId="{04675219-E898-4616-9289-0141CAAD77BB}" srcOrd="0" destOrd="0" presId="urn:microsoft.com/office/officeart/2005/8/layout/vList2"/>
    <dgm:cxn modelId="{9C1D73C7-D3B1-46B4-A8E6-DADD013A859A}" type="presOf" srcId="{0458594D-C3C1-4003-BF39-43E106747F4D}" destId="{24DE4C72-F09B-496E-A9A9-9B7F6F744962}" srcOrd="0" destOrd="0" presId="urn:microsoft.com/office/officeart/2005/8/layout/vList2"/>
    <dgm:cxn modelId="{51DA0BEE-59F6-45E3-871E-56F4A164197D}" type="presParOf" srcId="{04675219-E898-4616-9289-0141CAAD77BB}" destId="{5DFF0EC7-BF47-4902-B702-50264CF49A9D}" srcOrd="0" destOrd="0" presId="urn:microsoft.com/office/officeart/2005/8/layout/vList2"/>
    <dgm:cxn modelId="{2824F4F9-8D76-4A3D-BCB8-D7BB4E8F541E}" type="presParOf" srcId="{04675219-E898-4616-9289-0141CAAD77BB}" destId="{D8644D9B-7728-438B-B8E6-ABF6ABD53656}" srcOrd="1" destOrd="0" presId="urn:microsoft.com/office/officeart/2005/8/layout/vList2"/>
    <dgm:cxn modelId="{41FFA600-DA0B-4C3D-B1FF-43A5A000A684}" type="presParOf" srcId="{04675219-E898-4616-9289-0141CAAD77BB}" destId="{24DE4C72-F09B-496E-A9A9-9B7F6F744962}" srcOrd="2" destOrd="0" presId="urn:microsoft.com/office/officeart/2005/8/layout/vList2"/>
    <dgm:cxn modelId="{02FBC5E2-8D4E-4C59-9ED9-AA8A85BE6A22}" type="presParOf" srcId="{04675219-E898-4616-9289-0141CAAD77BB}" destId="{BDC40F28-24C8-4E57-9DE5-E86146D88DDC}" srcOrd="3" destOrd="0" presId="urn:microsoft.com/office/officeart/2005/8/layout/vList2"/>
    <dgm:cxn modelId="{5672841E-2F0E-4CF1-8958-AF0ED9783CAA}" type="presParOf" srcId="{04675219-E898-4616-9289-0141CAAD77BB}" destId="{B3415FF6-5F5A-43B8-94F3-A1221BBBC0D9}" srcOrd="4" destOrd="0" presId="urn:microsoft.com/office/officeart/2005/8/layout/vList2"/>
    <dgm:cxn modelId="{EDA2697D-8A0A-485B-8056-4B5C893B582A}" type="presParOf" srcId="{04675219-E898-4616-9289-0141CAAD77BB}" destId="{92C913D5-A659-461A-A9F4-1A2227EBBD3F}" srcOrd="5" destOrd="0" presId="urn:microsoft.com/office/officeart/2005/8/layout/vList2"/>
    <dgm:cxn modelId="{682F04FC-B397-4947-93C0-1CCCF9E3091B}" type="presParOf" srcId="{04675219-E898-4616-9289-0141CAAD77BB}" destId="{4D80EA27-3314-46A3-889E-8DA994765FE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3D3D1-9298-4372-AC0A-DDB154208618}">
      <dsp:nvSpPr>
        <dsp:cNvPr id="0" name=""/>
        <dsp:cNvSpPr/>
      </dsp:nvSpPr>
      <dsp:spPr>
        <a:xfrm>
          <a:off x="0" y="14116"/>
          <a:ext cx="3505200" cy="407745"/>
        </a:xfrm>
        <a:prstGeom prst="roundRect">
          <a:avLst/>
        </a:prstGeom>
        <a:solidFill>
          <a:srgbClr val="2CA2AC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Latar</a:t>
          </a:r>
          <a:r>
            <a:rPr lang="en-US" sz="1700" kern="1200" dirty="0"/>
            <a:t> </a:t>
          </a:r>
          <a:r>
            <a:rPr lang="en-US" sz="1700" kern="1200" dirty="0" err="1"/>
            <a:t>Belakang</a:t>
          </a:r>
          <a:endParaRPr lang="id-ID" sz="1700" kern="1200" dirty="0"/>
        </a:p>
      </dsp:txBody>
      <dsp:txXfrm>
        <a:off x="19904" y="34020"/>
        <a:ext cx="3465392" cy="367937"/>
      </dsp:txXfrm>
    </dsp:sp>
    <dsp:sp modelId="{74561B81-EA70-4609-95F3-BF858222231B}">
      <dsp:nvSpPr>
        <dsp:cNvPr id="0" name=""/>
        <dsp:cNvSpPr/>
      </dsp:nvSpPr>
      <dsp:spPr>
        <a:xfrm>
          <a:off x="0" y="470822"/>
          <a:ext cx="3505200" cy="407745"/>
        </a:xfrm>
        <a:prstGeom prst="roundRect">
          <a:avLst/>
        </a:prstGeom>
        <a:solidFill>
          <a:srgbClr val="2CA2AC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Pengenalan</a:t>
          </a:r>
          <a:r>
            <a:rPr lang="en-US" sz="1700" kern="1200" dirty="0"/>
            <a:t> Data</a:t>
          </a:r>
          <a:endParaRPr lang="id-ID" sz="1700" kern="1200" dirty="0"/>
        </a:p>
      </dsp:txBody>
      <dsp:txXfrm>
        <a:off x="19904" y="490726"/>
        <a:ext cx="3465392" cy="367937"/>
      </dsp:txXfrm>
    </dsp:sp>
    <dsp:sp modelId="{45468833-2BD3-4D09-8394-93AE4F4ACA0F}">
      <dsp:nvSpPr>
        <dsp:cNvPr id="0" name=""/>
        <dsp:cNvSpPr/>
      </dsp:nvSpPr>
      <dsp:spPr>
        <a:xfrm>
          <a:off x="0" y="927527"/>
          <a:ext cx="3505200" cy="407745"/>
        </a:xfrm>
        <a:prstGeom prst="roundRect">
          <a:avLst/>
        </a:prstGeom>
        <a:solidFill>
          <a:srgbClr val="2CA2AC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Target Label Exploration Analysis</a:t>
          </a:r>
          <a:endParaRPr lang="id-ID" sz="1700" kern="1200" dirty="0"/>
        </a:p>
      </dsp:txBody>
      <dsp:txXfrm>
        <a:off x="19904" y="947431"/>
        <a:ext cx="3465392" cy="367937"/>
      </dsp:txXfrm>
    </dsp:sp>
    <dsp:sp modelId="{437EB9E1-91D8-44CA-A92F-EE8D1CE5095E}">
      <dsp:nvSpPr>
        <dsp:cNvPr id="0" name=""/>
        <dsp:cNvSpPr/>
      </dsp:nvSpPr>
      <dsp:spPr>
        <a:xfrm>
          <a:off x="0" y="1384232"/>
          <a:ext cx="3505200" cy="407745"/>
        </a:xfrm>
        <a:prstGeom prst="roundRect">
          <a:avLst/>
        </a:prstGeom>
        <a:solidFill>
          <a:srgbClr val="2CA2AC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Machine Learning Model</a:t>
          </a:r>
          <a:endParaRPr lang="id-ID" sz="1700" kern="1200" dirty="0"/>
        </a:p>
      </dsp:txBody>
      <dsp:txXfrm>
        <a:off x="19904" y="1404136"/>
        <a:ext cx="3465392" cy="367937"/>
      </dsp:txXfrm>
    </dsp:sp>
    <dsp:sp modelId="{73240D44-2B14-48F4-90A3-17E297B76A40}">
      <dsp:nvSpPr>
        <dsp:cNvPr id="0" name=""/>
        <dsp:cNvSpPr/>
      </dsp:nvSpPr>
      <dsp:spPr>
        <a:xfrm>
          <a:off x="0" y="1840937"/>
          <a:ext cx="3505200" cy="407745"/>
        </a:xfrm>
        <a:prstGeom prst="roundRect">
          <a:avLst/>
        </a:prstGeom>
        <a:solidFill>
          <a:srgbClr val="2CA2AC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Webapp Deployment Example</a:t>
          </a:r>
          <a:endParaRPr lang="id-ID" sz="1700" kern="1200" dirty="0"/>
        </a:p>
      </dsp:txBody>
      <dsp:txXfrm>
        <a:off x="19904" y="1860841"/>
        <a:ext cx="3465392" cy="367937"/>
      </dsp:txXfrm>
    </dsp:sp>
    <dsp:sp modelId="{36BAE9E8-1431-463F-8ABD-B3F619CF448E}">
      <dsp:nvSpPr>
        <dsp:cNvPr id="0" name=""/>
        <dsp:cNvSpPr/>
      </dsp:nvSpPr>
      <dsp:spPr>
        <a:xfrm>
          <a:off x="0" y="2297642"/>
          <a:ext cx="3505200" cy="407745"/>
        </a:xfrm>
        <a:prstGeom prst="roundRect">
          <a:avLst/>
        </a:prstGeom>
        <a:solidFill>
          <a:srgbClr val="2CA2AC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Kesimpulan</a:t>
          </a:r>
          <a:endParaRPr lang="id-ID" sz="1700" kern="1200" dirty="0"/>
        </a:p>
      </dsp:txBody>
      <dsp:txXfrm>
        <a:off x="19904" y="2317546"/>
        <a:ext cx="3465392" cy="3679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FF0EC7-BF47-4902-B702-50264CF49A9D}">
      <dsp:nvSpPr>
        <dsp:cNvPr id="0" name=""/>
        <dsp:cNvSpPr/>
      </dsp:nvSpPr>
      <dsp:spPr>
        <a:xfrm>
          <a:off x="0" y="67619"/>
          <a:ext cx="5029199" cy="636480"/>
        </a:xfrm>
        <a:prstGeom prst="round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E</a:t>
          </a:r>
          <a:r>
            <a:rPr lang="id-ID" sz="1600" b="0" kern="1200" dirty="0" err="1"/>
            <a:t>xcellent</a:t>
          </a:r>
          <a:r>
            <a:rPr lang="id-ID" sz="1600" b="0" kern="1200" dirty="0"/>
            <a:t> artinya orang tersebut memiliki historis kredit yang pernah </a:t>
          </a:r>
          <a:r>
            <a:rPr lang="id-ID" sz="1600" b="0" kern="1200" dirty="0" err="1"/>
            <a:t>fully</a:t>
          </a:r>
          <a:r>
            <a:rPr lang="id-ID" sz="1600" b="0" kern="1200" dirty="0"/>
            <a:t> </a:t>
          </a:r>
          <a:r>
            <a:rPr lang="id-ID" sz="1600" b="0" kern="1200" dirty="0" err="1"/>
            <a:t>paid</a:t>
          </a:r>
          <a:r>
            <a:rPr lang="id-ID" sz="1600" b="0" kern="1200" dirty="0"/>
            <a:t> dan tidak memiliki masalah</a:t>
          </a:r>
        </a:p>
      </dsp:txBody>
      <dsp:txXfrm>
        <a:off x="31070" y="98689"/>
        <a:ext cx="4967059" cy="574340"/>
      </dsp:txXfrm>
    </dsp:sp>
    <dsp:sp modelId="{24DE4C72-F09B-496E-A9A9-9B7F6F744962}">
      <dsp:nvSpPr>
        <dsp:cNvPr id="0" name=""/>
        <dsp:cNvSpPr/>
      </dsp:nvSpPr>
      <dsp:spPr>
        <a:xfrm>
          <a:off x="0" y="750179"/>
          <a:ext cx="5029199" cy="636480"/>
        </a:xfrm>
        <a:prstGeom prst="roundRect">
          <a:avLst/>
        </a:prstGeom>
        <a:solidFill>
          <a:schemeClr val="accent3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G</a:t>
          </a:r>
          <a:r>
            <a:rPr lang="id-ID" sz="1600" b="0" kern="1200" dirty="0" err="1"/>
            <a:t>ood</a:t>
          </a:r>
          <a:r>
            <a:rPr lang="id-ID" sz="1600" b="0" kern="1200" dirty="0"/>
            <a:t> artinya orang tersebut sedang melakukan kredit dan belum pernah bermasalah</a:t>
          </a:r>
        </a:p>
      </dsp:txBody>
      <dsp:txXfrm>
        <a:off x="31070" y="781249"/>
        <a:ext cx="4967059" cy="574340"/>
      </dsp:txXfrm>
    </dsp:sp>
    <dsp:sp modelId="{B3415FF6-5F5A-43B8-94F3-A1221BBBC0D9}">
      <dsp:nvSpPr>
        <dsp:cNvPr id="0" name=""/>
        <dsp:cNvSpPr/>
      </dsp:nvSpPr>
      <dsp:spPr>
        <a:xfrm>
          <a:off x="0" y="1432740"/>
          <a:ext cx="5029199" cy="636480"/>
        </a:xfrm>
        <a:prstGeom prst="roundRect">
          <a:avLst/>
        </a:prstGeom>
        <a:solidFill>
          <a:schemeClr val="accent6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P</a:t>
          </a:r>
          <a:r>
            <a:rPr lang="id-ID" sz="1600" b="0" kern="1200" dirty="0" err="1"/>
            <a:t>oor</a:t>
          </a:r>
          <a:r>
            <a:rPr lang="id-ID" sz="1600" b="0" kern="1200" dirty="0"/>
            <a:t> artinya orang tersebut pernah memiliki riwayat telat bayar</a:t>
          </a:r>
        </a:p>
      </dsp:txBody>
      <dsp:txXfrm>
        <a:off x="31070" y="1463810"/>
        <a:ext cx="4967059" cy="574340"/>
      </dsp:txXfrm>
    </dsp:sp>
    <dsp:sp modelId="{4D80EA27-3314-46A3-889E-8DA994765FE9}">
      <dsp:nvSpPr>
        <dsp:cNvPr id="0" name=""/>
        <dsp:cNvSpPr/>
      </dsp:nvSpPr>
      <dsp:spPr>
        <a:xfrm>
          <a:off x="0" y="2115300"/>
          <a:ext cx="5029199" cy="636480"/>
        </a:xfrm>
        <a:prstGeom prst="roundRect">
          <a:avLst/>
        </a:prstGeom>
        <a:solidFill>
          <a:srgbClr val="C00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/>
            <a:t>B</a:t>
          </a:r>
          <a:r>
            <a:rPr lang="id-ID" sz="1600" b="0" kern="1200" dirty="0" err="1"/>
            <a:t>ad</a:t>
          </a:r>
          <a:r>
            <a:rPr lang="id-ID" sz="1600" b="0" kern="1200" dirty="0"/>
            <a:t> artinya orang tersebut pernah memiliki riwayat gagal bayar</a:t>
          </a:r>
        </a:p>
      </dsp:txBody>
      <dsp:txXfrm>
        <a:off x="31070" y="2146370"/>
        <a:ext cx="4967059" cy="5743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538919" y="1635958"/>
            <a:ext cx="2066160" cy="4857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730449" y="3531301"/>
            <a:ext cx="7683100" cy="8178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01-Jul-22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01-Jul-22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01-Jul-22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8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01-Jul-22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01-Jul-22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512022" y="1910261"/>
            <a:ext cx="4119954" cy="9093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8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129475" y="2542656"/>
            <a:ext cx="3892550" cy="124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01-Jul-22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farhan-credit-score.herokuapp.com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8.jpg"/><Relationship Id="rId7" Type="http://schemas.openxmlformats.org/officeDocument/2006/relationships/diagramColors" Target="../diagrams/colors1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3999" cy="51434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0"/>
              <a:ext cx="9144000" cy="5131435"/>
            </a:xfrm>
            <a:custGeom>
              <a:avLst/>
              <a:gdLst/>
              <a:ahLst/>
              <a:cxnLst/>
              <a:rect l="l" t="t" r="r" b="b"/>
              <a:pathLst>
                <a:path w="9144000" h="5131435">
                  <a:moveTo>
                    <a:pt x="9143999" y="5131150"/>
                  </a:moveTo>
                  <a:lnTo>
                    <a:pt x="0" y="5131150"/>
                  </a:lnTo>
                  <a:lnTo>
                    <a:pt x="0" y="0"/>
                  </a:lnTo>
                  <a:lnTo>
                    <a:pt x="9143999" y="0"/>
                  </a:lnTo>
                  <a:lnTo>
                    <a:pt x="9143999" y="5131150"/>
                  </a:lnTo>
                  <a:close/>
                </a:path>
              </a:pathLst>
            </a:custGeom>
            <a:solidFill>
              <a:srgbClr val="D01010">
                <a:alpha val="325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238115" y="482650"/>
              <a:ext cx="2629535" cy="4286250"/>
            </a:xfrm>
            <a:custGeom>
              <a:avLst/>
              <a:gdLst/>
              <a:ahLst/>
              <a:cxnLst/>
              <a:rect l="l" t="t" r="r" b="b"/>
              <a:pathLst>
                <a:path w="2629534" h="4286250">
                  <a:moveTo>
                    <a:pt x="2629408" y="1309154"/>
                  </a:moveTo>
                  <a:lnTo>
                    <a:pt x="2625153" y="1255344"/>
                  </a:lnTo>
                  <a:lnTo>
                    <a:pt x="2612618" y="1203337"/>
                  </a:lnTo>
                  <a:lnTo>
                    <a:pt x="2592209" y="1154049"/>
                  </a:lnTo>
                  <a:lnTo>
                    <a:pt x="2564295" y="1108417"/>
                  </a:lnTo>
                  <a:lnTo>
                    <a:pt x="2529243" y="1067358"/>
                  </a:lnTo>
                  <a:lnTo>
                    <a:pt x="1562061" y="100164"/>
                  </a:lnTo>
                  <a:lnTo>
                    <a:pt x="1527035" y="69557"/>
                  </a:lnTo>
                  <a:lnTo>
                    <a:pt x="1489138" y="44513"/>
                  </a:lnTo>
                  <a:lnTo>
                    <a:pt x="1448930" y="25044"/>
                  </a:lnTo>
                  <a:lnTo>
                    <a:pt x="1407007" y="11137"/>
                  </a:lnTo>
                  <a:lnTo>
                    <a:pt x="1363916" y="2781"/>
                  </a:lnTo>
                  <a:lnTo>
                    <a:pt x="1320253" y="0"/>
                  </a:lnTo>
                  <a:lnTo>
                    <a:pt x="1276591" y="2781"/>
                  </a:lnTo>
                  <a:lnTo>
                    <a:pt x="1233500" y="11137"/>
                  </a:lnTo>
                  <a:lnTo>
                    <a:pt x="1191577" y="25044"/>
                  </a:lnTo>
                  <a:lnTo>
                    <a:pt x="1151369" y="44513"/>
                  </a:lnTo>
                  <a:lnTo>
                    <a:pt x="1113472" y="69557"/>
                  </a:lnTo>
                  <a:lnTo>
                    <a:pt x="1078445" y="100164"/>
                  </a:lnTo>
                  <a:lnTo>
                    <a:pt x="100164" y="1078458"/>
                  </a:lnTo>
                  <a:lnTo>
                    <a:pt x="69557" y="1113472"/>
                  </a:lnTo>
                  <a:lnTo>
                    <a:pt x="44513" y="1151369"/>
                  </a:lnTo>
                  <a:lnTo>
                    <a:pt x="25044" y="1191577"/>
                  </a:lnTo>
                  <a:lnTo>
                    <a:pt x="11125" y="1233512"/>
                  </a:lnTo>
                  <a:lnTo>
                    <a:pt x="2781" y="1276591"/>
                  </a:lnTo>
                  <a:lnTo>
                    <a:pt x="0" y="1320253"/>
                  </a:lnTo>
                  <a:lnTo>
                    <a:pt x="2781" y="1363916"/>
                  </a:lnTo>
                  <a:lnTo>
                    <a:pt x="11125" y="1407007"/>
                  </a:lnTo>
                  <a:lnTo>
                    <a:pt x="25044" y="1448943"/>
                  </a:lnTo>
                  <a:lnTo>
                    <a:pt x="44513" y="1489138"/>
                  </a:lnTo>
                  <a:lnTo>
                    <a:pt x="69557" y="1527048"/>
                  </a:lnTo>
                  <a:lnTo>
                    <a:pt x="100164" y="1562061"/>
                  </a:lnTo>
                  <a:lnTo>
                    <a:pt x="686549" y="2148471"/>
                  </a:lnTo>
                  <a:lnTo>
                    <a:pt x="100164" y="2734856"/>
                  </a:lnTo>
                  <a:lnTo>
                    <a:pt x="69557" y="2769870"/>
                  </a:lnTo>
                  <a:lnTo>
                    <a:pt x="44513" y="2807766"/>
                  </a:lnTo>
                  <a:lnTo>
                    <a:pt x="25044" y="2847975"/>
                  </a:lnTo>
                  <a:lnTo>
                    <a:pt x="11125" y="2889910"/>
                  </a:lnTo>
                  <a:lnTo>
                    <a:pt x="2781" y="2933001"/>
                  </a:lnTo>
                  <a:lnTo>
                    <a:pt x="0" y="2976664"/>
                  </a:lnTo>
                  <a:lnTo>
                    <a:pt x="2781" y="3020326"/>
                  </a:lnTo>
                  <a:lnTo>
                    <a:pt x="11125" y="3063405"/>
                  </a:lnTo>
                  <a:lnTo>
                    <a:pt x="25044" y="3105340"/>
                  </a:lnTo>
                  <a:lnTo>
                    <a:pt x="44513" y="3145548"/>
                  </a:lnTo>
                  <a:lnTo>
                    <a:pt x="69557" y="3183445"/>
                  </a:lnTo>
                  <a:lnTo>
                    <a:pt x="100164" y="3218459"/>
                  </a:lnTo>
                  <a:lnTo>
                    <a:pt x="1067346" y="4185653"/>
                  </a:lnTo>
                  <a:lnTo>
                    <a:pt x="1102372" y="4216260"/>
                  </a:lnTo>
                  <a:lnTo>
                    <a:pt x="1140269" y="4241292"/>
                  </a:lnTo>
                  <a:lnTo>
                    <a:pt x="1180477" y="4260774"/>
                  </a:lnTo>
                  <a:lnTo>
                    <a:pt x="1222400" y="4274680"/>
                  </a:lnTo>
                  <a:lnTo>
                    <a:pt x="1265491" y="4283024"/>
                  </a:lnTo>
                  <a:lnTo>
                    <a:pt x="1309154" y="4285818"/>
                  </a:lnTo>
                  <a:lnTo>
                    <a:pt x="1352816" y="4283024"/>
                  </a:lnTo>
                  <a:lnTo>
                    <a:pt x="1395907" y="4274680"/>
                  </a:lnTo>
                  <a:lnTo>
                    <a:pt x="1437830" y="4260774"/>
                  </a:lnTo>
                  <a:lnTo>
                    <a:pt x="1478038" y="4241292"/>
                  </a:lnTo>
                  <a:lnTo>
                    <a:pt x="1515935" y="4216260"/>
                  </a:lnTo>
                  <a:lnTo>
                    <a:pt x="1550962" y="4185653"/>
                  </a:lnTo>
                  <a:lnTo>
                    <a:pt x="2529243" y="3207359"/>
                  </a:lnTo>
                  <a:lnTo>
                    <a:pt x="2564295" y="3166300"/>
                  </a:lnTo>
                  <a:lnTo>
                    <a:pt x="2592209" y="3120669"/>
                  </a:lnTo>
                  <a:lnTo>
                    <a:pt x="2612618" y="3071380"/>
                  </a:lnTo>
                  <a:lnTo>
                    <a:pt x="2625153" y="3019374"/>
                  </a:lnTo>
                  <a:lnTo>
                    <a:pt x="2629408" y="2965564"/>
                  </a:lnTo>
                  <a:lnTo>
                    <a:pt x="2625153" y="2911741"/>
                  </a:lnTo>
                  <a:lnTo>
                    <a:pt x="2612618" y="2859735"/>
                  </a:lnTo>
                  <a:lnTo>
                    <a:pt x="2592209" y="2810459"/>
                  </a:lnTo>
                  <a:lnTo>
                    <a:pt x="2564295" y="2764815"/>
                  </a:lnTo>
                  <a:lnTo>
                    <a:pt x="2529243" y="2723756"/>
                  </a:lnTo>
                  <a:lnTo>
                    <a:pt x="1942846" y="2137359"/>
                  </a:lnTo>
                  <a:lnTo>
                    <a:pt x="2529243" y="1550962"/>
                  </a:lnTo>
                  <a:lnTo>
                    <a:pt x="2564295" y="1509890"/>
                  </a:lnTo>
                  <a:lnTo>
                    <a:pt x="2592209" y="1464259"/>
                  </a:lnTo>
                  <a:lnTo>
                    <a:pt x="2612618" y="1414983"/>
                  </a:lnTo>
                  <a:lnTo>
                    <a:pt x="2625153" y="1362976"/>
                  </a:lnTo>
                  <a:lnTo>
                    <a:pt x="2629408" y="1309154"/>
                  </a:lnTo>
                  <a:close/>
                </a:path>
              </a:pathLst>
            </a:custGeom>
            <a:solidFill>
              <a:srgbClr val="F4B9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340071" y="0"/>
              <a:ext cx="3804285" cy="5143500"/>
            </a:xfrm>
            <a:custGeom>
              <a:avLst/>
              <a:gdLst/>
              <a:ahLst/>
              <a:cxnLst/>
              <a:rect l="l" t="t" r="r" b="b"/>
              <a:pathLst>
                <a:path w="3804284" h="5143500">
                  <a:moveTo>
                    <a:pt x="3803928" y="5143499"/>
                  </a:moveTo>
                  <a:lnTo>
                    <a:pt x="2090341" y="5143499"/>
                  </a:lnTo>
                  <a:lnTo>
                    <a:pt x="250078" y="3303237"/>
                  </a:lnTo>
                  <a:lnTo>
                    <a:pt x="216734" y="3267979"/>
                  </a:lnTo>
                  <a:lnTo>
                    <a:pt x="185772" y="3231344"/>
                  </a:lnTo>
                  <a:lnTo>
                    <a:pt x="157192" y="3193433"/>
                  </a:lnTo>
                  <a:lnTo>
                    <a:pt x="130993" y="3154348"/>
                  </a:lnTo>
                  <a:lnTo>
                    <a:pt x="107176" y="3114192"/>
                  </a:lnTo>
                  <a:lnTo>
                    <a:pt x="85741" y="3073066"/>
                  </a:lnTo>
                  <a:lnTo>
                    <a:pt x="66687" y="3031073"/>
                  </a:lnTo>
                  <a:lnTo>
                    <a:pt x="50015" y="2988314"/>
                  </a:lnTo>
                  <a:lnTo>
                    <a:pt x="35725" y="2944892"/>
                  </a:lnTo>
                  <a:lnTo>
                    <a:pt x="23817" y="2900909"/>
                  </a:lnTo>
                  <a:lnTo>
                    <a:pt x="14290" y="2856467"/>
                  </a:lnTo>
                  <a:lnTo>
                    <a:pt x="7145" y="2811667"/>
                  </a:lnTo>
                  <a:lnTo>
                    <a:pt x="2381" y="2766612"/>
                  </a:lnTo>
                  <a:lnTo>
                    <a:pt x="0" y="2721404"/>
                  </a:lnTo>
                  <a:lnTo>
                    <a:pt x="0" y="2676145"/>
                  </a:lnTo>
                  <a:lnTo>
                    <a:pt x="2381" y="2630937"/>
                  </a:lnTo>
                  <a:lnTo>
                    <a:pt x="7145" y="2585882"/>
                  </a:lnTo>
                  <a:lnTo>
                    <a:pt x="14290" y="2541083"/>
                  </a:lnTo>
                  <a:lnTo>
                    <a:pt x="23817" y="2496640"/>
                  </a:lnTo>
                  <a:lnTo>
                    <a:pt x="35725" y="2452657"/>
                  </a:lnTo>
                  <a:lnTo>
                    <a:pt x="50015" y="2409235"/>
                  </a:lnTo>
                  <a:lnTo>
                    <a:pt x="66687" y="2366476"/>
                  </a:lnTo>
                  <a:lnTo>
                    <a:pt x="85741" y="2324483"/>
                  </a:lnTo>
                  <a:lnTo>
                    <a:pt x="107176" y="2283357"/>
                  </a:lnTo>
                  <a:lnTo>
                    <a:pt x="130993" y="2243201"/>
                  </a:lnTo>
                  <a:lnTo>
                    <a:pt x="157192" y="2204116"/>
                  </a:lnTo>
                  <a:lnTo>
                    <a:pt x="185772" y="2166205"/>
                  </a:lnTo>
                  <a:lnTo>
                    <a:pt x="216734" y="2129570"/>
                  </a:lnTo>
                  <a:lnTo>
                    <a:pt x="250078" y="2094312"/>
                  </a:lnTo>
                  <a:lnTo>
                    <a:pt x="2344391" y="0"/>
                  </a:lnTo>
                  <a:lnTo>
                    <a:pt x="3803928" y="0"/>
                  </a:lnTo>
                  <a:lnTo>
                    <a:pt x="3803928" y="51434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6088387" y="1301420"/>
            <a:ext cx="2522855" cy="1625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970915" algn="just">
              <a:lnSpc>
                <a:spcPct val="100000"/>
              </a:lnSpc>
              <a:spcBef>
                <a:spcPts val="100"/>
              </a:spcBef>
            </a:pPr>
            <a:r>
              <a:rPr sz="3500" b="1" spc="200" dirty="0">
                <a:latin typeface="Trebuchet MS"/>
                <a:cs typeface="Trebuchet MS"/>
              </a:rPr>
              <a:t>V</a:t>
            </a:r>
            <a:r>
              <a:rPr sz="3500" b="1" spc="60" dirty="0">
                <a:latin typeface="Trebuchet MS"/>
                <a:cs typeface="Trebuchet MS"/>
              </a:rPr>
              <a:t>i</a:t>
            </a:r>
            <a:r>
              <a:rPr sz="3500" b="1" spc="120" dirty="0">
                <a:latin typeface="Trebuchet MS"/>
                <a:cs typeface="Trebuchet MS"/>
              </a:rPr>
              <a:t>rtual  </a:t>
            </a:r>
            <a:r>
              <a:rPr sz="3500" b="1" spc="175" dirty="0">
                <a:latin typeface="Trebuchet MS"/>
                <a:cs typeface="Trebuchet MS"/>
              </a:rPr>
              <a:t>Internship </a:t>
            </a:r>
            <a:r>
              <a:rPr sz="3500" b="1" spc="-1045" dirty="0">
                <a:latin typeface="Trebuchet MS"/>
                <a:cs typeface="Trebuchet MS"/>
              </a:rPr>
              <a:t> </a:t>
            </a:r>
            <a:r>
              <a:rPr sz="3500" b="1" spc="114" dirty="0">
                <a:solidFill>
                  <a:srgbClr val="019FAB"/>
                </a:solidFill>
                <a:latin typeface="Trebuchet MS"/>
                <a:cs typeface="Trebuchet MS"/>
              </a:rPr>
              <a:t>Exper</a:t>
            </a:r>
            <a:r>
              <a:rPr sz="3500" b="1" spc="80" dirty="0">
                <a:solidFill>
                  <a:srgbClr val="019FAB"/>
                </a:solidFill>
                <a:latin typeface="Trebuchet MS"/>
                <a:cs typeface="Trebuchet MS"/>
              </a:rPr>
              <a:t>i</a:t>
            </a:r>
            <a:r>
              <a:rPr sz="3500" b="1" spc="145" dirty="0">
                <a:solidFill>
                  <a:srgbClr val="019FAB"/>
                </a:solidFill>
                <a:latin typeface="Trebuchet MS"/>
                <a:cs typeface="Trebuchet MS"/>
              </a:rPr>
              <a:t>ence</a:t>
            </a:r>
            <a:endParaRPr sz="3500">
              <a:latin typeface="Trebuchet MS"/>
              <a:cs typeface="Trebuchet MS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353354" y="189900"/>
            <a:ext cx="4429125" cy="4528820"/>
            <a:chOff x="353354" y="189900"/>
            <a:chExt cx="4429125" cy="4528820"/>
          </a:xfrm>
        </p:grpSpPr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53354" y="189900"/>
              <a:ext cx="1795074" cy="831524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529625" y="3193400"/>
              <a:ext cx="4248150" cy="1520190"/>
            </a:xfrm>
            <a:custGeom>
              <a:avLst/>
              <a:gdLst/>
              <a:ahLst/>
              <a:cxnLst/>
              <a:rect l="l" t="t" r="r" b="b"/>
              <a:pathLst>
                <a:path w="4248150" h="1520189">
                  <a:moveTo>
                    <a:pt x="3994344" y="1520099"/>
                  </a:moveTo>
                  <a:lnTo>
                    <a:pt x="253355" y="1520099"/>
                  </a:lnTo>
                  <a:lnTo>
                    <a:pt x="207814" y="1516018"/>
                  </a:lnTo>
                  <a:lnTo>
                    <a:pt x="164951" y="1504249"/>
                  </a:lnTo>
                  <a:lnTo>
                    <a:pt x="125481" y="1485509"/>
                  </a:lnTo>
                  <a:lnTo>
                    <a:pt x="90121" y="1460514"/>
                  </a:lnTo>
                  <a:lnTo>
                    <a:pt x="59585" y="1429978"/>
                  </a:lnTo>
                  <a:lnTo>
                    <a:pt x="34590" y="1394618"/>
                  </a:lnTo>
                  <a:lnTo>
                    <a:pt x="15850" y="1355148"/>
                  </a:lnTo>
                  <a:lnTo>
                    <a:pt x="4081" y="1312285"/>
                  </a:lnTo>
                  <a:lnTo>
                    <a:pt x="0" y="1266744"/>
                  </a:lnTo>
                  <a:lnTo>
                    <a:pt x="0" y="253354"/>
                  </a:lnTo>
                  <a:lnTo>
                    <a:pt x="4081" y="207814"/>
                  </a:lnTo>
                  <a:lnTo>
                    <a:pt x="15850" y="164951"/>
                  </a:lnTo>
                  <a:lnTo>
                    <a:pt x="34590" y="125481"/>
                  </a:lnTo>
                  <a:lnTo>
                    <a:pt x="59585" y="90121"/>
                  </a:lnTo>
                  <a:lnTo>
                    <a:pt x="90121" y="59585"/>
                  </a:lnTo>
                  <a:lnTo>
                    <a:pt x="125481" y="34590"/>
                  </a:lnTo>
                  <a:lnTo>
                    <a:pt x="164951" y="15850"/>
                  </a:lnTo>
                  <a:lnTo>
                    <a:pt x="207814" y="4081"/>
                  </a:lnTo>
                  <a:lnTo>
                    <a:pt x="253355" y="0"/>
                  </a:lnTo>
                  <a:lnTo>
                    <a:pt x="3994344" y="0"/>
                  </a:lnTo>
                  <a:lnTo>
                    <a:pt x="4044002" y="4913"/>
                  </a:lnTo>
                  <a:lnTo>
                    <a:pt x="4091299" y="19285"/>
                  </a:lnTo>
                  <a:lnTo>
                    <a:pt x="4134906" y="42566"/>
                  </a:lnTo>
                  <a:lnTo>
                    <a:pt x="4173494" y="74205"/>
                  </a:lnTo>
                  <a:lnTo>
                    <a:pt x="4205133" y="112793"/>
                  </a:lnTo>
                  <a:lnTo>
                    <a:pt x="4228414" y="156400"/>
                  </a:lnTo>
                  <a:lnTo>
                    <a:pt x="4242786" y="203697"/>
                  </a:lnTo>
                  <a:lnTo>
                    <a:pt x="4247699" y="253354"/>
                  </a:lnTo>
                  <a:lnTo>
                    <a:pt x="4247699" y="1266744"/>
                  </a:lnTo>
                  <a:lnTo>
                    <a:pt x="4243618" y="1312285"/>
                  </a:lnTo>
                  <a:lnTo>
                    <a:pt x="4231849" y="1355148"/>
                  </a:lnTo>
                  <a:lnTo>
                    <a:pt x="4213109" y="1394618"/>
                  </a:lnTo>
                  <a:lnTo>
                    <a:pt x="4188114" y="1429978"/>
                  </a:lnTo>
                  <a:lnTo>
                    <a:pt x="4157578" y="1460514"/>
                  </a:lnTo>
                  <a:lnTo>
                    <a:pt x="4122218" y="1485509"/>
                  </a:lnTo>
                  <a:lnTo>
                    <a:pt x="4082748" y="1504249"/>
                  </a:lnTo>
                  <a:lnTo>
                    <a:pt x="4039885" y="1516018"/>
                  </a:lnTo>
                  <a:lnTo>
                    <a:pt x="3994344" y="1520099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529625" y="3193400"/>
              <a:ext cx="4248150" cy="1520190"/>
            </a:xfrm>
            <a:custGeom>
              <a:avLst/>
              <a:gdLst/>
              <a:ahLst/>
              <a:cxnLst/>
              <a:rect l="l" t="t" r="r" b="b"/>
              <a:pathLst>
                <a:path w="4248150" h="1520189">
                  <a:moveTo>
                    <a:pt x="0" y="253354"/>
                  </a:moveTo>
                  <a:lnTo>
                    <a:pt x="4081" y="207814"/>
                  </a:lnTo>
                  <a:lnTo>
                    <a:pt x="15850" y="164951"/>
                  </a:lnTo>
                  <a:lnTo>
                    <a:pt x="34590" y="125481"/>
                  </a:lnTo>
                  <a:lnTo>
                    <a:pt x="59585" y="90121"/>
                  </a:lnTo>
                  <a:lnTo>
                    <a:pt x="90121" y="59585"/>
                  </a:lnTo>
                  <a:lnTo>
                    <a:pt x="125481" y="34590"/>
                  </a:lnTo>
                  <a:lnTo>
                    <a:pt x="164951" y="15850"/>
                  </a:lnTo>
                  <a:lnTo>
                    <a:pt x="207814" y="4081"/>
                  </a:lnTo>
                  <a:lnTo>
                    <a:pt x="253355" y="0"/>
                  </a:lnTo>
                  <a:lnTo>
                    <a:pt x="3994344" y="0"/>
                  </a:lnTo>
                  <a:lnTo>
                    <a:pt x="4044002" y="4913"/>
                  </a:lnTo>
                  <a:lnTo>
                    <a:pt x="4091299" y="19285"/>
                  </a:lnTo>
                  <a:lnTo>
                    <a:pt x="4134906" y="42566"/>
                  </a:lnTo>
                  <a:lnTo>
                    <a:pt x="4173494" y="74205"/>
                  </a:lnTo>
                  <a:lnTo>
                    <a:pt x="4205133" y="112793"/>
                  </a:lnTo>
                  <a:lnTo>
                    <a:pt x="4228414" y="156400"/>
                  </a:lnTo>
                  <a:lnTo>
                    <a:pt x="4242786" y="203697"/>
                  </a:lnTo>
                  <a:lnTo>
                    <a:pt x="4247699" y="253354"/>
                  </a:lnTo>
                  <a:lnTo>
                    <a:pt x="4247699" y="1266744"/>
                  </a:lnTo>
                  <a:lnTo>
                    <a:pt x="4243618" y="1312285"/>
                  </a:lnTo>
                  <a:lnTo>
                    <a:pt x="4231849" y="1355148"/>
                  </a:lnTo>
                  <a:lnTo>
                    <a:pt x="4213109" y="1394618"/>
                  </a:lnTo>
                  <a:lnTo>
                    <a:pt x="4188114" y="1429978"/>
                  </a:lnTo>
                  <a:lnTo>
                    <a:pt x="4157578" y="1460514"/>
                  </a:lnTo>
                  <a:lnTo>
                    <a:pt x="4122218" y="1485509"/>
                  </a:lnTo>
                  <a:lnTo>
                    <a:pt x="4082748" y="1504249"/>
                  </a:lnTo>
                  <a:lnTo>
                    <a:pt x="4039885" y="1516018"/>
                  </a:lnTo>
                  <a:lnTo>
                    <a:pt x="3994344" y="1520099"/>
                  </a:lnTo>
                  <a:lnTo>
                    <a:pt x="253355" y="1520099"/>
                  </a:lnTo>
                  <a:lnTo>
                    <a:pt x="207814" y="1516018"/>
                  </a:lnTo>
                  <a:lnTo>
                    <a:pt x="164951" y="1504249"/>
                  </a:lnTo>
                  <a:lnTo>
                    <a:pt x="125481" y="1485509"/>
                  </a:lnTo>
                  <a:lnTo>
                    <a:pt x="90121" y="1460514"/>
                  </a:lnTo>
                  <a:lnTo>
                    <a:pt x="59585" y="1429978"/>
                  </a:lnTo>
                  <a:lnTo>
                    <a:pt x="34590" y="1394618"/>
                  </a:lnTo>
                  <a:lnTo>
                    <a:pt x="15850" y="1355148"/>
                  </a:lnTo>
                  <a:lnTo>
                    <a:pt x="4081" y="1312285"/>
                  </a:lnTo>
                  <a:lnTo>
                    <a:pt x="0" y="1266744"/>
                  </a:lnTo>
                  <a:lnTo>
                    <a:pt x="0" y="253354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751728" y="3320901"/>
            <a:ext cx="3796665" cy="13926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600" b="1" spc="200" dirty="0">
                <a:latin typeface="Trebuchet MS"/>
                <a:cs typeface="Trebuchet MS"/>
              </a:rPr>
              <a:t>End to End</a:t>
            </a: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600" b="1" spc="200" dirty="0">
                <a:latin typeface="Trebuchet MS"/>
                <a:cs typeface="Trebuchet MS"/>
              </a:rPr>
              <a:t>Credit Risk Scoring</a:t>
            </a: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b="1" spc="200" dirty="0">
                <a:latin typeface="Trebuchet MS"/>
                <a:cs typeface="Trebuchet MS"/>
              </a:rPr>
              <a:t>By: Muhammad Farhan Zahirsyah</a:t>
            </a:r>
            <a:endParaRPr dirty="0">
              <a:latin typeface="Trebuchet MS"/>
              <a:cs typeface="Trebuchet MS"/>
            </a:endParaRPr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001899" y="3018100"/>
            <a:ext cx="2785199" cy="7046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400" y="153654"/>
            <a:ext cx="7823424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900" spc="140" dirty="0">
                <a:solidFill>
                  <a:srgbClr val="000000"/>
                </a:solidFill>
              </a:rPr>
              <a:t>Target Label VS Loan Purpose Analysis</a:t>
            </a:r>
            <a:endParaRPr sz="2900" dirty="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824" y="485374"/>
            <a:ext cx="1168174" cy="2610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AA6DB8-2E02-070A-5632-79B1DA459499}"/>
              </a:ext>
            </a:extLst>
          </p:cNvPr>
          <p:cNvSpPr txBox="1"/>
          <p:nvPr/>
        </p:nvSpPr>
        <p:spPr>
          <a:xfrm>
            <a:off x="179032" y="819150"/>
            <a:ext cx="88125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dirty="0" err="1">
                <a:effectLst/>
              </a:rPr>
              <a:t>Tujuan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dari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peminjaman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terbanyak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ada</a:t>
            </a:r>
            <a:r>
              <a:rPr lang="en-US" b="0" dirty="0">
                <a:effectLst/>
              </a:rPr>
              <a:t> pada debt consolidation dan </a:t>
            </a:r>
            <a:r>
              <a:rPr lang="en-US" b="0" dirty="0" err="1">
                <a:effectLst/>
              </a:rPr>
              <a:t>selanjutnya</a:t>
            </a:r>
            <a:r>
              <a:rPr lang="en-US" b="0" dirty="0">
                <a:effectLst/>
              </a:rPr>
              <a:t> credit card. </a:t>
            </a:r>
            <a:r>
              <a:rPr lang="en-US" b="0" dirty="0" err="1">
                <a:effectLst/>
              </a:rPr>
              <a:t>Distribusi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dari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tujuan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pinjaman</a:t>
            </a:r>
            <a:r>
              <a:rPr lang="en-US" b="0" dirty="0">
                <a:effectLst/>
              </a:rPr>
              <a:t> dan masing-masing </a:t>
            </a:r>
            <a:r>
              <a:rPr lang="en-US" b="0" dirty="0" err="1">
                <a:effectLst/>
              </a:rPr>
              <a:t>klasifikasi</a:t>
            </a:r>
            <a:r>
              <a:rPr lang="en-US" b="0" dirty="0">
                <a:effectLst/>
              </a:rPr>
              <a:t> target label </a:t>
            </a:r>
            <a:r>
              <a:rPr lang="en-US" b="0" dirty="0" err="1">
                <a:effectLst/>
              </a:rPr>
              <a:t>cukup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mirip</a:t>
            </a:r>
            <a:r>
              <a:rPr lang="en-US" dirty="0"/>
              <a:t>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peminjaman</a:t>
            </a:r>
            <a:r>
              <a:rPr lang="en-US" dirty="0"/>
              <a:t> yang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kedalam</a:t>
            </a:r>
            <a:r>
              <a:rPr lang="en-US" dirty="0"/>
              <a:t> </a:t>
            </a:r>
            <a:r>
              <a:rPr lang="en-US" dirty="0" err="1"/>
              <a:t>kategori</a:t>
            </a:r>
            <a:r>
              <a:rPr lang="en-US" dirty="0"/>
              <a:t> credit risk yang </a:t>
            </a:r>
            <a:r>
              <a:rPr lang="en-US" dirty="0" err="1"/>
              <a:t>buruk</a:t>
            </a:r>
            <a:r>
              <a:rPr lang="en-US" b="0" dirty="0">
                <a:effectLst/>
              </a:rPr>
              <a:t> </a:t>
            </a:r>
            <a:endParaRPr lang="id-ID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480AE0-6C3B-1D72-97C8-00125DEABE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8"/>
          <a:stretch/>
        </p:blipFill>
        <p:spPr>
          <a:xfrm>
            <a:off x="196999" y="1733550"/>
            <a:ext cx="8362912" cy="356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974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FEDF341-8881-B5D9-B4DF-E34104880B55}"/>
              </a:ext>
            </a:extLst>
          </p:cNvPr>
          <p:cNvSpPr/>
          <p:nvPr/>
        </p:nvSpPr>
        <p:spPr>
          <a:xfrm>
            <a:off x="147400" y="3409950"/>
            <a:ext cx="1757600" cy="1066800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800" y="197332"/>
            <a:ext cx="5902176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900" spc="140" dirty="0">
                <a:solidFill>
                  <a:srgbClr val="000000"/>
                </a:solidFill>
              </a:rPr>
              <a:t>Machine Learning Model</a:t>
            </a:r>
            <a:endParaRPr sz="2900" dirty="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824" y="485374"/>
            <a:ext cx="1168174" cy="2610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2BA015-554E-51CE-36F3-2A5D7ED5513A}"/>
              </a:ext>
            </a:extLst>
          </p:cNvPr>
          <p:cNvSpPr txBox="1"/>
          <p:nvPr/>
        </p:nvSpPr>
        <p:spPr>
          <a:xfrm>
            <a:off x="112806" y="992996"/>
            <a:ext cx="41643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Dari dataset </a:t>
            </a:r>
            <a:r>
              <a:rPr lang="en-US" dirty="0" err="1"/>
              <a:t>dilakukan</a:t>
            </a:r>
            <a:r>
              <a:rPr lang="en-US" dirty="0"/>
              <a:t> outlier handling, missing value handling dan feature selection. </a:t>
            </a:r>
            <a:r>
              <a:rPr lang="en-US" dirty="0" err="1"/>
              <a:t>Selengkapnya</a:t>
            </a:r>
            <a:r>
              <a:rPr lang="en-US" dirty="0"/>
              <a:t> </a:t>
            </a:r>
            <a:r>
              <a:rPr lang="en-US" dirty="0" err="1"/>
              <a:t>dijelaskan</a:t>
            </a:r>
            <a:r>
              <a:rPr lang="en-US" dirty="0"/>
              <a:t> di Python notebook Bab IV, V, dan VI.</a:t>
            </a:r>
          </a:p>
          <a:p>
            <a:pPr algn="just"/>
            <a:r>
              <a:rPr lang="en-US" dirty="0" err="1"/>
              <a:t>Kemudian</a:t>
            </a:r>
            <a:r>
              <a:rPr lang="en-US" dirty="0"/>
              <a:t> </a:t>
            </a:r>
            <a:r>
              <a:rPr lang="en-US" dirty="0" err="1"/>
              <a:t>dibuat</a:t>
            </a:r>
            <a:r>
              <a:rPr lang="en-US" dirty="0"/>
              <a:t> 5 model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pemodelan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skor</a:t>
            </a:r>
            <a:r>
              <a:rPr lang="en-US" dirty="0"/>
              <a:t> </a:t>
            </a:r>
            <a:r>
              <a:rPr lang="en-US" dirty="0" err="1"/>
              <a:t>akurasi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di cross validation.</a:t>
            </a:r>
            <a:endParaRPr lang="id-ID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9E26946-8DCC-EA4B-3532-179C9BF64E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6304868"/>
              </p:ext>
            </p:extLst>
          </p:nvPr>
        </p:nvGraphicFramePr>
        <p:xfrm>
          <a:off x="4572000" y="1123950"/>
          <a:ext cx="1988923" cy="1769418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348843">
                  <a:extLst>
                    <a:ext uri="{9D8B030D-6E8A-4147-A177-3AD203B41FA5}">
                      <a16:colId xmlns:a16="http://schemas.microsoft.com/office/drawing/2014/main" val="310117532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3679074444"/>
                    </a:ext>
                  </a:extLst>
                </a:gridCol>
              </a:tblGrid>
              <a:tr h="294903">
                <a:tc gridSpan="2">
                  <a:txBody>
                    <a:bodyPr/>
                    <a:lstStyle/>
                    <a:p>
                      <a:r>
                        <a:rPr lang="en-US" sz="1200" dirty="0"/>
                        <a:t>Decision Tree Model</a:t>
                      </a:r>
                      <a:endParaRPr lang="id-ID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05989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Excellent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0.98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449711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Good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0.98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527267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Poor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0.54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3346273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Bad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0.92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262218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Accuracy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96.4%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2473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8F84FD9-87DC-573F-1A7D-70605911A8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5422987"/>
              </p:ext>
            </p:extLst>
          </p:nvPr>
        </p:nvGraphicFramePr>
        <p:xfrm>
          <a:off x="7007677" y="1123950"/>
          <a:ext cx="2011680" cy="1769418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310117532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3679074444"/>
                    </a:ext>
                  </a:extLst>
                </a:gridCol>
              </a:tblGrid>
              <a:tr h="294903">
                <a:tc gridSpan="2">
                  <a:txBody>
                    <a:bodyPr/>
                    <a:lstStyle/>
                    <a:p>
                      <a:r>
                        <a:rPr lang="en-US" sz="1200" dirty="0"/>
                        <a:t>Random Forest Model</a:t>
                      </a:r>
                      <a:endParaRPr lang="id-ID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05989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Excellent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0.98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449711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Good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0.99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527267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Poor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0.64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3346273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Bad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0.92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262218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Accuracy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97.3%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2473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DE4E9E1-FABE-541D-0368-5A22BE2F01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785588"/>
              </p:ext>
            </p:extLst>
          </p:nvPr>
        </p:nvGraphicFramePr>
        <p:xfrm>
          <a:off x="4572000" y="3250720"/>
          <a:ext cx="1988923" cy="1769418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348843">
                  <a:extLst>
                    <a:ext uri="{9D8B030D-6E8A-4147-A177-3AD203B41FA5}">
                      <a16:colId xmlns:a16="http://schemas.microsoft.com/office/drawing/2014/main" val="310117532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3679074444"/>
                    </a:ext>
                  </a:extLst>
                </a:gridCol>
              </a:tblGrid>
              <a:tr h="294903">
                <a:tc gridSpan="2">
                  <a:txBody>
                    <a:bodyPr/>
                    <a:lstStyle/>
                    <a:p>
                      <a:r>
                        <a:rPr lang="en-US" sz="1200" dirty="0"/>
                        <a:t>KNN Model</a:t>
                      </a:r>
                      <a:endParaRPr lang="id-ID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05989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Excellent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0.97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449711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Good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0.98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527267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Poor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0.62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3346273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Bad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0.87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262218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Accuracy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96.0%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2473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92D4F07-ED0F-D600-FCA3-0B0204CF7C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54585"/>
              </p:ext>
            </p:extLst>
          </p:nvPr>
        </p:nvGraphicFramePr>
        <p:xfrm>
          <a:off x="7007677" y="3236849"/>
          <a:ext cx="1988923" cy="1769418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348843">
                  <a:extLst>
                    <a:ext uri="{9D8B030D-6E8A-4147-A177-3AD203B41FA5}">
                      <a16:colId xmlns:a16="http://schemas.microsoft.com/office/drawing/2014/main" val="310117532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3679074444"/>
                    </a:ext>
                  </a:extLst>
                </a:gridCol>
              </a:tblGrid>
              <a:tr h="294903">
                <a:tc gridSpan="2">
                  <a:txBody>
                    <a:bodyPr/>
                    <a:lstStyle/>
                    <a:p>
                      <a:r>
                        <a:rPr lang="en-US" sz="1200" dirty="0" err="1"/>
                        <a:t>XGBoost</a:t>
                      </a:r>
                      <a:r>
                        <a:rPr lang="en-US" sz="1200" dirty="0"/>
                        <a:t> Model</a:t>
                      </a:r>
                      <a:endParaRPr lang="id-ID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05989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Excellent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0.99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449711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Good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0.99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527267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Poor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0.66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3346273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Bad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0.95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262218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Accuracy Score</a:t>
                      </a:r>
                      <a:endParaRPr lang="id-ID" sz="1200" dirty="0"/>
                    </a:p>
                  </a:txBody>
                  <a:tcPr>
                    <a:solidFill>
                      <a:srgbClr val="FF00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98.0%</a:t>
                      </a:r>
                      <a:endParaRPr lang="id-ID" sz="1200" dirty="0"/>
                    </a:p>
                  </a:txBody>
                  <a:tcPr>
                    <a:solidFill>
                      <a:srgbClr val="FF0000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324731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1C51309-24D6-E679-912C-3C1400C71C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252980"/>
              </p:ext>
            </p:extLst>
          </p:nvPr>
        </p:nvGraphicFramePr>
        <p:xfrm>
          <a:off x="2163977" y="3257550"/>
          <a:ext cx="1988923" cy="1769418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348843">
                  <a:extLst>
                    <a:ext uri="{9D8B030D-6E8A-4147-A177-3AD203B41FA5}">
                      <a16:colId xmlns:a16="http://schemas.microsoft.com/office/drawing/2014/main" val="3101175321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3679074444"/>
                    </a:ext>
                  </a:extLst>
                </a:gridCol>
              </a:tblGrid>
              <a:tr h="294903">
                <a:tc gridSpan="2">
                  <a:txBody>
                    <a:bodyPr/>
                    <a:lstStyle/>
                    <a:p>
                      <a:r>
                        <a:rPr lang="en-US" sz="1200" dirty="0"/>
                        <a:t>Naïve Bayes Model</a:t>
                      </a:r>
                      <a:endParaRPr lang="id-ID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05989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Excellent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0.95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449711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Good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0.99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527267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Poor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0.64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3346273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Bad F1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0.68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262218"/>
                  </a:ext>
                </a:extLst>
              </a:tr>
              <a:tr h="294903">
                <a:tc>
                  <a:txBody>
                    <a:bodyPr/>
                    <a:lstStyle/>
                    <a:p>
                      <a:r>
                        <a:rPr lang="en-US" sz="1200" dirty="0"/>
                        <a:t>Accuracy Score</a:t>
                      </a:r>
                      <a:endParaRPr lang="id-ID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94.2%</a:t>
                      </a:r>
                      <a:endParaRPr lang="id-ID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24731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6484E6FC-A798-812E-2EFF-5B1224D3B5EE}"/>
              </a:ext>
            </a:extLst>
          </p:cNvPr>
          <p:cNvSpPr txBox="1"/>
          <p:nvPr/>
        </p:nvSpPr>
        <p:spPr>
          <a:xfrm>
            <a:off x="228600" y="3486150"/>
            <a:ext cx="1639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/>
              <a:t>Didapatkanlah</a:t>
            </a:r>
            <a:r>
              <a:rPr lang="en-US" dirty="0"/>
              <a:t> Model </a:t>
            </a:r>
            <a:r>
              <a:rPr lang="en-US" dirty="0" err="1"/>
              <a:t>Terbaik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71055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800" y="197332"/>
            <a:ext cx="5902176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900" spc="140" dirty="0">
                <a:solidFill>
                  <a:srgbClr val="000000"/>
                </a:solidFill>
              </a:rPr>
              <a:t>Model Deployment</a:t>
            </a:r>
            <a:endParaRPr sz="2900" dirty="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824" y="485374"/>
            <a:ext cx="1168174" cy="2610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2BA015-554E-51CE-36F3-2A5D7ED5513A}"/>
              </a:ext>
            </a:extLst>
          </p:cNvPr>
          <p:cNvSpPr txBox="1"/>
          <p:nvPr/>
        </p:nvSpPr>
        <p:spPr>
          <a:xfrm>
            <a:off x="309239" y="971550"/>
            <a:ext cx="403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Model </a:t>
            </a:r>
            <a:r>
              <a:rPr lang="en-US" dirty="0" err="1"/>
              <a:t>terbaik</a:t>
            </a:r>
            <a:r>
              <a:rPr lang="en-US" dirty="0"/>
              <a:t> </a:t>
            </a:r>
            <a:r>
              <a:rPr lang="en-US" dirty="0" err="1"/>
              <a:t>dideploy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Heroku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library python </a:t>
            </a:r>
            <a:r>
              <a:rPr lang="en-US" dirty="0" err="1"/>
              <a:t>Streamlit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Webapp-</a:t>
            </a:r>
            <a:r>
              <a:rPr lang="en-US" dirty="0" err="1"/>
              <a:t>nya</a:t>
            </a:r>
            <a:endParaRPr lang="en-US" dirty="0"/>
          </a:p>
          <a:p>
            <a:pPr algn="just"/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dilihat</a:t>
            </a:r>
            <a:r>
              <a:rPr lang="en-US" dirty="0"/>
              <a:t> pada </a:t>
            </a:r>
            <a:r>
              <a:rPr lang="en-US" dirty="0" err="1"/>
              <a:t>tautan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44E2B1-2592-AD48-F69A-7275C77357CF}"/>
              </a:ext>
            </a:extLst>
          </p:cNvPr>
          <p:cNvSpPr/>
          <p:nvPr/>
        </p:nvSpPr>
        <p:spPr>
          <a:xfrm>
            <a:off x="381000" y="2266950"/>
            <a:ext cx="4419600" cy="459100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d-ID" dirty="0">
                <a:hlinkClick r:id="rId3"/>
              </a:rPr>
              <a:t>https://farhan-credit-score.herokuapp.com/</a:t>
            </a:r>
            <a:endParaRPr lang="id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DF3662-B8ED-9312-BF10-F096239F1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0" y="826724"/>
            <a:ext cx="4066538" cy="41470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5AF4A45-DDCD-F777-8529-B8E8ECD7D271}"/>
              </a:ext>
            </a:extLst>
          </p:cNvPr>
          <p:cNvSpPr txBox="1"/>
          <p:nvPr/>
        </p:nvSpPr>
        <p:spPr>
          <a:xfrm>
            <a:off x="378042" y="2971622"/>
            <a:ext cx="4038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form </a:t>
            </a:r>
            <a:r>
              <a:rPr lang="en-US" dirty="0" err="1"/>
              <a:t>diisi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data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peminjam</a:t>
            </a:r>
            <a:r>
              <a:rPr lang="en-US" dirty="0"/>
              <a:t>, </a:t>
            </a:r>
            <a:r>
              <a:rPr lang="en-US" dirty="0" err="1"/>
              <a:t>kemudian</a:t>
            </a:r>
            <a:r>
              <a:rPr lang="en-US" dirty="0"/>
              <a:t> predict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credit risk scoring.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modelnya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juga di deploy </a:t>
            </a:r>
            <a:r>
              <a:rPr lang="en-US" dirty="0" err="1"/>
              <a:t>ke</a:t>
            </a:r>
            <a:r>
              <a:rPr lang="en-US" dirty="0"/>
              <a:t> Cloud Web Services.</a:t>
            </a:r>
          </a:p>
        </p:txBody>
      </p:sp>
    </p:spTree>
    <p:extLst>
      <p:ext uri="{BB962C8B-B14F-4D97-AF65-F5344CB8AC3E}">
        <p14:creationId xmlns:p14="http://schemas.microsoft.com/office/powerpoint/2010/main" val="3021979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3424" y="458418"/>
            <a:ext cx="4024629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900" spc="140" dirty="0">
                <a:solidFill>
                  <a:srgbClr val="000000"/>
                </a:solidFill>
              </a:rPr>
              <a:t>Kesimpulan</a:t>
            </a:r>
            <a:endParaRPr sz="2900" dirty="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824" y="485374"/>
            <a:ext cx="1168174" cy="261086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C525FB85-5733-4C20-9628-822807CBC266}"/>
              </a:ext>
            </a:extLst>
          </p:cNvPr>
          <p:cNvSpPr txBox="1"/>
          <p:nvPr/>
        </p:nvSpPr>
        <p:spPr>
          <a:xfrm>
            <a:off x="304800" y="944915"/>
            <a:ext cx="8763000" cy="34599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id-ID" sz="1600" b="0" dirty="0">
                <a:effectLst/>
                <a:latin typeface="Trebuchet MS" panose="020B0603020202020204" pitchFamily="34" charset="0"/>
              </a:rPr>
              <a:t>untuk target label dengan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grade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,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veri</a:t>
            </a:r>
            <a:r>
              <a:rPr lang="en-US" sz="1600" b="0" dirty="0">
                <a:effectLst/>
                <a:latin typeface="Trebuchet MS" panose="020B0603020202020204" pitchFamily="34" charset="0"/>
              </a:rPr>
              <a:t>f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ication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status dan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loan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purpose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masing-masing tidak terlalu berhubungan dengan target label. karena untuk distribusi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grade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,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veri</a:t>
            </a:r>
            <a:r>
              <a:rPr lang="en-US" sz="1600" b="0" dirty="0">
                <a:effectLst/>
                <a:latin typeface="Trebuchet MS" panose="020B0603020202020204" pitchFamily="34" charset="0"/>
              </a:rPr>
              <a:t>f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ication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status dan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loan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purpose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masing-masing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berdistribusi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yang mirip untuk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kesetiap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klasifikasi target labelnya.</a:t>
            </a:r>
          </a:p>
          <a:p>
            <a:br>
              <a:rPr lang="id-ID" sz="1600" b="0" dirty="0">
                <a:effectLst/>
                <a:latin typeface="Trebuchet MS" panose="020B0603020202020204" pitchFamily="34" charset="0"/>
              </a:rPr>
            </a:br>
            <a:r>
              <a:rPr lang="id-ID" sz="1600" b="0" dirty="0">
                <a:effectLst/>
                <a:latin typeface="Trebuchet MS" panose="020B0603020202020204" pitchFamily="34" charset="0"/>
              </a:rPr>
              <a:t>Hasil dari setiap model dari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accuracy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cross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validation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adalah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Decision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Tree dengan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accuracy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96%</a:t>
            </a:r>
            <a:r>
              <a:rPr lang="en-US" sz="1600" b="0" dirty="0">
                <a:effectLst/>
                <a:latin typeface="Trebuchet MS" panose="020B0603020202020204" pitchFamily="34" charset="0"/>
              </a:rPr>
              <a:t>,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Random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Forest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dengan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accuracy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97%</a:t>
            </a:r>
            <a:r>
              <a:rPr lang="en-US" sz="1600" b="0" dirty="0">
                <a:effectLst/>
                <a:latin typeface="Trebuchet MS" panose="020B0603020202020204" pitchFamily="34" charset="0"/>
              </a:rPr>
              <a:t>, 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KNN dengan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accuracy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96%</a:t>
            </a:r>
            <a:r>
              <a:rPr lang="en-US" sz="1600" b="0" dirty="0">
                <a:effectLst/>
                <a:latin typeface="Trebuchet MS" panose="020B0603020202020204" pitchFamily="34" charset="0"/>
              </a:rPr>
              <a:t>,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Naive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Bayes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dengan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accuracy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94%</a:t>
            </a:r>
            <a:r>
              <a:rPr lang="en-US" sz="1600" b="0" dirty="0">
                <a:effectLst/>
                <a:latin typeface="Trebuchet MS" panose="020B0603020202020204" pitchFamily="34" charset="0"/>
              </a:rPr>
              <a:t>,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XGBoost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dengan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accuracy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98</a:t>
            </a:r>
            <a:r>
              <a:rPr lang="en-US" sz="1600" b="0" dirty="0">
                <a:effectLst/>
                <a:latin typeface="Trebuchet MS" panose="020B0603020202020204" pitchFamily="34" charset="0"/>
              </a:rPr>
              <a:t>% 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Maka model yang paling bagus adalah model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XGBoost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sehingga model dipilih sebagai model untuk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deployment</a:t>
            </a:r>
            <a:r>
              <a:rPr lang="en-US" sz="1600" b="0" dirty="0">
                <a:effectLst/>
                <a:latin typeface="Trebuchet MS" panose="020B0603020202020204" pitchFamily="34" charset="0"/>
              </a:rPr>
              <a:t>.</a:t>
            </a:r>
            <a:endParaRPr lang="id-ID" sz="1600" b="0" dirty="0">
              <a:effectLst/>
              <a:latin typeface="Trebuchet MS" panose="020B0603020202020204" pitchFamily="34" charset="0"/>
            </a:endParaRPr>
          </a:p>
          <a:p>
            <a:br>
              <a:rPr lang="id-ID" sz="1600" b="0" dirty="0">
                <a:effectLst/>
                <a:latin typeface="Trebuchet MS" panose="020B0603020202020204" pitchFamily="34" charset="0"/>
              </a:rPr>
            </a:br>
            <a:r>
              <a:rPr lang="id-ID" sz="1600" b="0" dirty="0">
                <a:effectLst/>
                <a:latin typeface="Trebuchet MS" panose="020B0603020202020204" pitchFamily="34" charset="0"/>
              </a:rPr>
              <a:t>hasil dari model ini dapat digunakan untuk membantu seorang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credit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risk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analyst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untuk menentukan apakah seorang peminjam tersebut dapat meminjam dengan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risk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yang paling sedikit oleh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lender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. dengan menggunakan model yang memiliki akurasi 98%, seorang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credit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risk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analyst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dapat lebih mudah dan lebih cepat dalam menentukan peminjam dapat dikatakan baik untuk mendapatkan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loan</a:t>
            </a:r>
            <a:r>
              <a:rPr lang="id-ID" sz="1600" b="0" dirty="0">
                <a:effectLst/>
                <a:latin typeface="Trebuchet MS" panose="020B0603020202020204" pitchFamily="34" charset="0"/>
              </a:rPr>
              <a:t> atau tidak dari perusahaan </a:t>
            </a:r>
            <a:r>
              <a:rPr lang="id-ID" sz="1600" b="0" dirty="0" err="1">
                <a:effectLst/>
                <a:latin typeface="Trebuchet MS" panose="020B0603020202020204" pitchFamily="34" charset="0"/>
              </a:rPr>
              <a:t>lender</a:t>
            </a:r>
            <a:endParaRPr lang="id-ID" sz="1600" b="0" dirty="0">
              <a:effectLst/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231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240">
              <a:lnSpc>
                <a:spcPct val="100000"/>
              </a:lnSpc>
              <a:spcBef>
                <a:spcPts val="100"/>
              </a:spcBef>
            </a:pPr>
            <a:r>
              <a:rPr spc="145" dirty="0"/>
              <a:t>T</a:t>
            </a:r>
            <a:r>
              <a:rPr spc="405" dirty="0"/>
              <a:t>hank</a:t>
            </a:r>
            <a:r>
              <a:rPr spc="-750" dirty="0"/>
              <a:t> </a:t>
            </a:r>
            <a:r>
              <a:rPr spc="-45" dirty="0"/>
              <a:t>Y</a:t>
            </a:r>
            <a:r>
              <a:rPr spc="130" dirty="0"/>
              <a:t>ou!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87175" y="4126800"/>
            <a:ext cx="1723950" cy="3852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538919" y="1635958"/>
            <a:ext cx="2065655" cy="4857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3000" b="1" spc="140" dirty="0">
                <a:solidFill>
                  <a:srgbClr val="FFFFFF"/>
                </a:solidFill>
                <a:latin typeface="Trebuchet MS"/>
                <a:cs typeface="Trebuchet MS"/>
              </a:rPr>
              <a:t>Abstract</a:t>
            </a:r>
            <a:endParaRPr sz="30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84635" y="2292208"/>
            <a:ext cx="6179820" cy="17325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14999"/>
              </a:lnSpc>
              <a:spcBef>
                <a:spcPts val="100"/>
              </a:spcBef>
            </a:pPr>
            <a:r>
              <a:rPr sz="1400" spc="30" dirty="0">
                <a:solidFill>
                  <a:schemeClr val="bg1"/>
                </a:solidFill>
                <a:cs typeface="Trebuchet MS"/>
              </a:rPr>
              <a:t>“</a:t>
            </a:r>
            <a:r>
              <a:rPr lang="en-US" sz="1400" spc="30" dirty="0">
                <a:solidFill>
                  <a:schemeClr val="bg1"/>
                </a:solidFill>
                <a:cs typeface="Trebuchet MS"/>
              </a:rPr>
              <a:t>P</a:t>
            </a:r>
            <a:r>
              <a:rPr lang="id-ID" sz="1400" b="0" dirty="0" err="1">
                <a:solidFill>
                  <a:schemeClr val="bg1"/>
                </a:solidFill>
                <a:effectLst/>
              </a:rPr>
              <a:t>enelitian</a:t>
            </a:r>
            <a:r>
              <a:rPr lang="id-ID" sz="1400" b="0" dirty="0">
                <a:solidFill>
                  <a:schemeClr val="bg1"/>
                </a:solidFill>
                <a:effectLst/>
              </a:rPr>
              <a:t> ini merupakan proyek dari sebuah </a:t>
            </a:r>
            <a:r>
              <a:rPr lang="id-ID" sz="1400" b="0" dirty="0" err="1">
                <a:solidFill>
                  <a:schemeClr val="bg1"/>
                </a:solidFill>
                <a:effectLst/>
              </a:rPr>
              <a:t>lending</a:t>
            </a:r>
            <a:r>
              <a:rPr lang="id-ID" sz="1400" b="0" dirty="0">
                <a:solidFill>
                  <a:schemeClr val="bg1"/>
                </a:solidFill>
                <a:effectLst/>
              </a:rPr>
              <a:t> </a:t>
            </a:r>
            <a:r>
              <a:rPr lang="id-ID" sz="1400" b="0" dirty="0" err="1">
                <a:solidFill>
                  <a:schemeClr val="bg1"/>
                </a:solidFill>
                <a:effectLst/>
              </a:rPr>
              <a:t>company</a:t>
            </a:r>
            <a:r>
              <a:rPr lang="id-ID" sz="1400" b="0" dirty="0">
                <a:solidFill>
                  <a:schemeClr val="bg1"/>
                </a:solidFill>
                <a:effectLst/>
              </a:rPr>
              <a:t>. Penelitian</a:t>
            </a:r>
            <a:r>
              <a:rPr lang="en-US" sz="1400" b="0" dirty="0">
                <a:solidFill>
                  <a:schemeClr val="bg1"/>
                </a:solidFill>
                <a:effectLst/>
              </a:rPr>
              <a:t> </a:t>
            </a:r>
            <a:r>
              <a:rPr lang="en-US" sz="1400" b="0" dirty="0" err="1">
                <a:solidFill>
                  <a:schemeClr val="bg1"/>
                </a:solidFill>
                <a:effectLst/>
              </a:rPr>
              <a:t>bertujuan</a:t>
            </a:r>
            <a:r>
              <a:rPr lang="en-US" sz="1400" b="0" dirty="0">
                <a:solidFill>
                  <a:schemeClr val="bg1"/>
                </a:solidFill>
                <a:effectLst/>
              </a:rPr>
              <a:t> </a:t>
            </a:r>
            <a:r>
              <a:rPr lang="id-ID" sz="1400" b="0" dirty="0">
                <a:solidFill>
                  <a:schemeClr val="bg1"/>
                </a:solidFill>
                <a:effectLst/>
              </a:rPr>
              <a:t>untuk membangun model yang dapat memprediksi </a:t>
            </a:r>
            <a:r>
              <a:rPr lang="id-ID" sz="1400" b="0" dirty="0" err="1">
                <a:solidFill>
                  <a:schemeClr val="bg1"/>
                </a:solidFill>
                <a:effectLst/>
              </a:rPr>
              <a:t>credit</a:t>
            </a:r>
            <a:r>
              <a:rPr lang="id-ID" sz="1400" b="0" dirty="0">
                <a:solidFill>
                  <a:schemeClr val="bg1"/>
                </a:solidFill>
                <a:effectLst/>
              </a:rPr>
              <a:t> </a:t>
            </a:r>
            <a:r>
              <a:rPr lang="id-ID" sz="1400" b="0" dirty="0" err="1">
                <a:solidFill>
                  <a:schemeClr val="bg1"/>
                </a:solidFill>
                <a:effectLst/>
              </a:rPr>
              <a:t>risk</a:t>
            </a:r>
            <a:r>
              <a:rPr lang="id-ID" sz="1400" b="0" dirty="0">
                <a:solidFill>
                  <a:schemeClr val="bg1"/>
                </a:solidFill>
                <a:effectLst/>
              </a:rPr>
              <a:t> menggunakan </a:t>
            </a:r>
            <a:r>
              <a:rPr lang="id-ID" sz="1400" b="0" dirty="0" err="1">
                <a:solidFill>
                  <a:schemeClr val="bg1"/>
                </a:solidFill>
                <a:effectLst/>
              </a:rPr>
              <a:t>dataset</a:t>
            </a:r>
            <a:r>
              <a:rPr lang="id-ID" sz="1400" b="0" dirty="0">
                <a:solidFill>
                  <a:schemeClr val="bg1"/>
                </a:solidFill>
                <a:effectLst/>
              </a:rPr>
              <a:t> yang disediakan oleh </a:t>
            </a:r>
            <a:r>
              <a:rPr lang="id-ID" sz="1400" b="0" dirty="0" err="1">
                <a:solidFill>
                  <a:schemeClr val="bg1"/>
                </a:solidFill>
                <a:effectLst/>
              </a:rPr>
              <a:t>company</a:t>
            </a:r>
            <a:r>
              <a:rPr lang="en-US" sz="1400" b="0" dirty="0">
                <a:solidFill>
                  <a:schemeClr val="bg1"/>
                </a:solidFill>
                <a:effectLst/>
              </a:rPr>
              <a:t>. </a:t>
            </a:r>
            <a:r>
              <a:rPr lang="en-US" sz="1400" b="0" dirty="0" err="1">
                <a:solidFill>
                  <a:schemeClr val="bg1"/>
                </a:solidFill>
                <a:effectLst/>
              </a:rPr>
              <a:t>Penulis</a:t>
            </a:r>
            <a:r>
              <a:rPr lang="en-US" sz="1400" b="0" dirty="0">
                <a:solidFill>
                  <a:schemeClr val="bg1"/>
                </a:solidFill>
                <a:effectLst/>
              </a:rPr>
              <a:t> </a:t>
            </a:r>
            <a:r>
              <a:rPr lang="en-US" sz="1400" b="0" dirty="0" err="1">
                <a:solidFill>
                  <a:schemeClr val="bg1"/>
                </a:solidFill>
                <a:effectLst/>
              </a:rPr>
              <a:t>membuat</a:t>
            </a:r>
            <a:r>
              <a:rPr lang="en-US" sz="1400" b="0" dirty="0">
                <a:solidFill>
                  <a:schemeClr val="bg1"/>
                </a:solidFill>
                <a:effectLst/>
              </a:rPr>
              <a:t> 5 model credit rating classifier </a:t>
            </a:r>
            <a:r>
              <a:rPr lang="en-US" sz="1400" b="0" dirty="0" err="1">
                <a:solidFill>
                  <a:schemeClr val="bg1"/>
                </a:solidFill>
                <a:effectLst/>
              </a:rPr>
              <a:t>dengan</a:t>
            </a:r>
            <a:r>
              <a:rPr lang="en-US" sz="1400" b="0" dirty="0">
                <a:solidFill>
                  <a:schemeClr val="bg1"/>
                </a:solidFill>
                <a:effectLst/>
              </a:rPr>
              <a:t> model </a:t>
            </a:r>
            <a:r>
              <a:rPr lang="en-US" sz="1400" b="0" dirty="0" err="1">
                <a:solidFill>
                  <a:schemeClr val="bg1"/>
                </a:solidFill>
                <a:effectLst/>
              </a:rPr>
              <a:t>terbaik</a:t>
            </a:r>
            <a:r>
              <a:rPr lang="en-US" sz="1400" b="0" dirty="0">
                <a:solidFill>
                  <a:schemeClr val="bg1"/>
                </a:solidFill>
                <a:effectLst/>
              </a:rPr>
              <a:t> </a:t>
            </a:r>
            <a:r>
              <a:rPr lang="en-US" sz="1400" b="0" dirty="0" err="1">
                <a:solidFill>
                  <a:schemeClr val="bg1"/>
                </a:solidFill>
                <a:effectLst/>
              </a:rPr>
              <a:t>menunjukan</a:t>
            </a:r>
            <a:r>
              <a:rPr lang="en-US" sz="1400" b="0" dirty="0">
                <a:solidFill>
                  <a:schemeClr val="bg1"/>
                </a:solidFill>
                <a:effectLst/>
              </a:rPr>
              <a:t> </a:t>
            </a:r>
            <a:r>
              <a:rPr lang="en-US" sz="1400" b="0" dirty="0" err="1">
                <a:solidFill>
                  <a:schemeClr val="bg1"/>
                </a:solidFill>
                <a:effectLst/>
              </a:rPr>
              <a:t>akurasi</a:t>
            </a:r>
            <a:r>
              <a:rPr lang="en-US" sz="1400" b="0" dirty="0">
                <a:solidFill>
                  <a:schemeClr val="bg1"/>
                </a:solidFill>
                <a:effectLst/>
              </a:rPr>
              <a:t> 98%. </a:t>
            </a:r>
            <a:r>
              <a:rPr lang="en-US" sz="1400" b="0" dirty="0" err="1">
                <a:solidFill>
                  <a:schemeClr val="bg1"/>
                </a:solidFill>
                <a:effectLst/>
              </a:rPr>
              <a:t>Setiap</a:t>
            </a:r>
            <a:r>
              <a:rPr lang="en-US" sz="1400" dirty="0">
                <a:solidFill>
                  <a:schemeClr val="bg1"/>
                </a:solidFill>
              </a:rPr>
              <a:t> model </a:t>
            </a:r>
            <a:r>
              <a:rPr lang="en-US" sz="1400" dirty="0" err="1">
                <a:solidFill>
                  <a:schemeClr val="bg1"/>
                </a:solidFill>
              </a:rPr>
              <a:t>dilakukan</a:t>
            </a:r>
            <a:r>
              <a:rPr lang="en-US" sz="1400" dirty="0">
                <a:solidFill>
                  <a:schemeClr val="bg1"/>
                </a:solidFill>
              </a:rPr>
              <a:t> cross validation </a:t>
            </a:r>
            <a:r>
              <a:rPr lang="en-US" sz="1400" dirty="0" err="1">
                <a:solidFill>
                  <a:schemeClr val="bg1"/>
                </a:solidFill>
              </a:rPr>
              <a:t>sebanyak</a:t>
            </a:r>
            <a:r>
              <a:rPr lang="en-US" sz="1400" dirty="0">
                <a:solidFill>
                  <a:schemeClr val="bg1"/>
                </a:solidFill>
              </a:rPr>
              <a:t> 5 kali </a:t>
            </a:r>
            <a:r>
              <a:rPr lang="en-US" sz="1400" dirty="0" err="1">
                <a:solidFill>
                  <a:schemeClr val="bg1"/>
                </a:solidFill>
              </a:rPr>
              <a:t>lipat</a:t>
            </a:r>
            <a:r>
              <a:rPr lang="en-US" sz="1400" dirty="0">
                <a:solidFill>
                  <a:schemeClr val="bg1"/>
                </a:solidFill>
              </a:rPr>
              <a:t>. Hasil </a:t>
            </a:r>
            <a:r>
              <a:rPr lang="en-US" sz="1400" dirty="0" err="1">
                <a:solidFill>
                  <a:schemeClr val="bg1"/>
                </a:solidFill>
              </a:rPr>
              <a:t>dari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penelitian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ini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dapat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digunakan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untuk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mengukur</a:t>
            </a:r>
            <a:r>
              <a:rPr lang="en-US" sz="1400" dirty="0">
                <a:solidFill>
                  <a:schemeClr val="bg1"/>
                </a:solidFill>
              </a:rPr>
              <a:t> credit risk score </a:t>
            </a:r>
            <a:r>
              <a:rPr lang="en-US" sz="1400" dirty="0" err="1">
                <a:solidFill>
                  <a:schemeClr val="bg1"/>
                </a:solidFill>
              </a:rPr>
              <a:t>seseorang</a:t>
            </a:r>
            <a:r>
              <a:rPr lang="en-US" sz="1400" dirty="0">
                <a:solidFill>
                  <a:schemeClr val="bg1"/>
                </a:solidFill>
              </a:rPr>
              <a:t> yang </a:t>
            </a:r>
            <a:r>
              <a:rPr lang="en-US" sz="1400" dirty="0" err="1">
                <a:solidFill>
                  <a:schemeClr val="bg1"/>
                </a:solidFill>
              </a:rPr>
              <a:t>mengajukan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kredit</a:t>
            </a:r>
            <a:r>
              <a:rPr lang="en-US" sz="1400" dirty="0">
                <a:solidFill>
                  <a:schemeClr val="bg1"/>
                </a:solidFill>
              </a:rPr>
              <a:t> pada lending company”</a:t>
            </a:r>
            <a:endParaRPr sz="1400" dirty="0">
              <a:solidFill>
                <a:schemeClr val="bg1"/>
              </a:solidFill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824" y="485374"/>
            <a:ext cx="1168174" cy="261086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619585D-178B-69E2-AAF8-ED108DF95F44}"/>
              </a:ext>
            </a:extLst>
          </p:cNvPr>
          <p:cNvGrpSpPr/>
          <p:nvPr/>
        </p:nvGrpSpPr>
        <p:grpSpPr>
          <a:xfrm>
            <a:off x="0" y="0"/>
            <a:ext cx="7959090" cy="5143500"/>
            <a:chOff x="0" y="0"/>
            <a:chExt cx="7959090" cy="5143500"/>
          </a:xfrm>
        </p:grpSpPr>
        <p:grpSp>
          <p:nvGrpSpPr>
            <p:cNvPr id="2" name="object 2"/>
            <p:cNvGrpSpPr/>
            <p:nvPr/>
          </p:nvGrpSpPr>
          <p:grpSpPr>
            <a:xfrm>
              <a:off x="0" y="0"/>
              <a:ext cx="7959090" cy="5143500"/>
              <a:chOff x="0" y="0"/>
              <a:chExt cx="7959090" cy="5143500"/>
            </a:xfrm>
          </p:grpSpPr>
          <p:pic>
            <p:nvPicPr>
              <p:cNvPr id="3" name="object 3"/>
              <p:cNvPicPr/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0" y="0"/>
                <a:ext cx="7958754" cy="5143499"/>
              </a:xfrm>
              <a:prstGeom prst="rect">
                <a:avLst/>
              </a:prstGeom>
            </p:spPr>
          </p:pic>
          <p:sp>
            <p:nvSpPr>
              <p:cNvPr id="4" name="object 4"/>
              <p:cNvSpPr/>
              <p:nvPr/>
            </p:nvSpPr>
            <p:spPr>
              <a:xfrm>
                <a:off x="4027246" y="1838528"/>
                <a:ext cx="414020" cy="1742439"/>
              </a:xfrm>
              <a:custGeom>
                <a:avLst/>
                <a:gdLst/>
                <a:ahLst/>
                <a:cxnLst/>
                <a:rect l="l" t="t" r="r" b="b"/>
                <a:pathLst>
                  <a:path w="414020" h="1742439">
                    <a:moveTo>
                      <a:pt x="413397" y="1541500"/>
                    </a:moveTo>
                    <a:lnTo>
                      <a:pt x="409384" y="1502168"/>
                    </a:lnTo>
                    <a:lnTo>
                      <a:pt x="397662" y="1464703"/>
                    </a:lnTo>
                    <a:lnTo>
                      <a:pt x="378663" y="1430159"/>
                    </a:lnTo>
                    <a:lnTo>
                      <a:pt x="352856" y="1399590"/>
                    </a:lnTo>
                    <a:lnTo>
                      <a:pt x="321373" y="1374521"/>
                    </a:lnTo>
                    <a:lnTo>
                      <a:pt x="285800" y="1356080"/>
                    </a:lnTo>
                    <a:lnTo>
                      <a:pt x="247205" y="1344701"/>
                    </a:lnTo>
                    <a:lnTo>
                      <a:pt x="206692" y="1340802"/>
                    </a:lnTo>
                    <a:lnTo>
                      <a:pt x="159308" y="1346098"/>
                    </a:lnTo>
                    <a:lnTo>
                      <a:pt x="115798" y="1361198"/>
                    </a:lnTo>
                    <a:lnTo>
                      <a:pt x="77419" y="1384896"/>
                    </a:lnTo>
                    <a:lnTo>
                      <a:pt x="45402" y="1415973"/>
                    </a:lnTo>
                    <a:lnTo>
                      <a:pt x="21005" y="1453235"/>
                    </a:lnTo>
                    <a:lnTo>
                      <a:pt x="5461" y="1495488"/>
                    </a:lnTo>
                    <a:lnTo>
                      <a:pt x="0" y="1541500"/>
                    </a:lnTo>
                    <a:lnTo>
                      <a:pt x="5461" y="1587525"/>
                    </a:lnTo>
                    <a:lnTo>
                      <a:pt x="21005" y="1629765"/>
                    </a:lnTo>
                    <a:lnTo>
                      <a:pt x="45402" y="1667027"/>
                    </a:lnTo>
                    <a:lnTo>
                      <a:pt x="77419" y="1698117"/>
                    </a:lnTo>
                    <a:lnTo>
                      <a:pt x="115798" y="1721802"/>
                    </a:lnTo>
                    <a:lnTo>
                      <a:pt x="159308" y="1736902"/>
                    </a:lnTo>
                    <a:lnTo>
                      <a:pt x="206692" y="1742198"/>
                    </a:lnTo>
                    <a:lnTo>
                      <a:pt x="254088" y="1736902"/>
                    </a:lnTo>
                    <a:lnTo>
                      <a:pt x="297599" y="1721802"/>
                    </a:lnTo>
                    <a:lnTo>
                      <a:pt x="335978" y="1698117"/>
                    </a:lnTo>
                    <a:lnTo>
                      <a:pt x="367982" y="1667027"/>
                    </a:lnTo>
                    <a:lnTo>
                      <a:pt x="392391" y="1629765"/>
                    </a:lnTo>
                    <a:lnTo>
                      <a:pt x="407936" y="1587525"/>
                    </a:lnTo>
                    <a:lnTo>
                      <a:pt x="413397" y="1541500"/>
                    </a:lnTo>
                    <a:close/>
                  </a:path>
                  <a:path w="414020" h="1742439">
                    <a:moveTo>
                      <a:pt x="413397" y="871105"/>
                    </a:moveTo>
                    <a:lnTo>
                      <a:pt x="409384" y="831761"/>
                    </a:lnTo>
                    <a:lnTo>
                      <a:pt x="397662" y="794296"/>
                    </a:lnTo>
                    <a:lnTo>
                      <a:pt x="378663" y="759752"/>
                    </a:lnTo>
                    <a:lnTo>
                      <a:pt x="352856" y="729183"/>
                    </a:lnTo>
                    <a:lnTo>
                      <a:pt x="321373" y="704126"/>
                    </a:lnTo>
                    <a:lnTo>
                      <a:pt x="285800" y="685685"/>
                    </a:lnTo>
                    <a:lnTo>
                      <a:pt x="247205" y="674293"/>
                    </a:lnTo>
                    <a:lnTo>
                      <a:pt x="206692" y="670407"/>
                    </a:lnTo>
                    <a:lnTo>
                      <a:pt x="159308" y="675703"/>
                    </a:lnTo>
                    <a:lnTo>
                      <a:pt x="115798" y="690803"/>
                    </a:lnTo>
                    <a:lnTo>
                      <a:pt x="77419" y="714489"/>
                    </a:lnTo>
                    <a:lnTo>
                      <a:pt x="45402" y="745578"/>
                    </a:lnTo>
                    <a:lnTo>
                      <a:pt x="21005" y="782840"/>
                    </a:lnTo>
                    <a:lnTo>
                      <a:pt x="5461" y="825080"/>
                    </a:lnTo>
                    <a:lnTo>
                      <a:pt x="0" y="871105"/>
                    </a:lnTo>
                    <a:lnTo>
                      <a:pt x="5461" y="917117"/>
                    </a:lnTo>
                    <a:lnTo>
                      <a:pt x="21005" y="959370"/>
                    </a:lnTo>
                    <a:lnTo>
                      <a:pt x="45402" y="996632"/>
                    </a:lnTo>
                    <a:lnTo>
                      <a:pt x="77419" y="1027709"/>
                    </a:lnTo>
                    <a:lnTo>
                      <a:pt x="115798" y="1051407"/>
                    </a:lnTo>
                    <a:lnTo>
                      <a:pt x="159308" y="1066507"/>
                    </a:lnTo>
                    <a:lnTo>
                      <a:pt x="206692" y="1071803"/>
                    </a:lnTo>
                    <a:lnTo>
                      <a:pt x="254088" y="1066507"/>
                    </a:lnTo>
                    <a:lnTo>
                      <a:pt x="297599" y="1051407"/>
                    </a:lnTo>
                    <a:lnTo>
                      <a:pt x="335978" y="1027709"/>
                    </a:lnTo>
                    <a:lnTo>
                      <a:pt x="367982" y="996632"/>
                    </a:lnTo>
                    <a:lnTo>
                      <a:pt x="392391" y="959370"/>
                    </a:lnTo>
                    <a:lnTo>
                      <a:pt x="407936" y="917117"/>
                    </a:lnTo>
                    <a:lnTo>
                      <a:pt x="413397" y="871105"/>
                    </a:lnTo>
                    <a:close/>
                  </a:path>
                  <a:path w="414020" h="1742439">
                    <a:moveTo>
                      <a:pt x="413397" y="200698"/>
                    </a:moveTo>
                    <a:lnTo>
                      <a:pt x="409384" y="161366"/>
                    </a:lnTo>
                    <a:lnTo>
                      <a:pt x="397662" y="123901"/>
                    </a:lnTo>
                    <a:lnTo>
                      <a:pt x="378663" y="89357"/>
                    </a:lnTo>
                    <a:lnTo>
                      <a:pt x="352856" y="58788"/>
                    </a:lnTo>
                    <a:lnTo>
                      <a:pt x="321373" y="33718"/>
                    </a:lnTo>
                    <a:lnTo>
                      <a:pt x="285800" y="15278"/>
                    </a:lnTo>
                    <a:lnTo>
                      <a:pt x="247205" y="3898"/>
                    </a:lnTo>
                    <a:lnTo>
                      <a:pt x="206692" y="0"/>
                    </a:lnTo>
                    <a:lnTo>
                      <a:pt x="159308" y="5308"/>
                    </a:lnTo>
                    <a:lnTo>
                      <a:pt x="115798" y="20396"/>
                    </a:lnTo>
                    <a:lnTo>
                      <a:pt x="77419" y="44094"/>
                    </a:lnTo>
                    <a:lnTo>
                      <a:pt x="45402" y="75171"/>
                    </a:lnTo>
                    <a:lnTo>
                      <a:pt x="21005" y="112445"/>
                    </a:lnTo>
                    <a:lnTo>
                      <a:pt x="5461" y="154686"/>
                    </a:lnTo>
                    <a:lnTo>
                      <a:pt x="0" y="200698"/>
                    </a:lnTo>
                    <a:lnTo>
                      <a:pt x="5461" y="246722"/>
                    </a:lnTo>
                    <a:lnTo>
                      <a:pt x="21005" y="288963"/>
                    </a:lnTo>
                    <a:lnTo>
                      <a:pt x="45402" y="326224"/>
                    </a:lnTo>
                    <a:lnTo>
                      <a:pt x="77419" y="357314"/>
                    </a:lnTo>
                    <a:lnTo>
                      <a:pt x="115798" y="381000"/>
                    </a:lnTo>
                    <a:lnTo>
                      <a:pt x="159308" y="396100"/>
                    </a:lnTo>
                    <a:lnTo>
                      <a:pt x="206692" y="401408"/>
                    </a:lnTo>
                    <a:lnTo>
                      <a:pt x="254088" y="396100"/>
                    </a:lnTo>
                    <a:lnTo>
                      <a:pt x="297599" y="381000"/>
                    </a:lnTo>
                    <a:lnTo>
                      <a:pt x="335978" y="357314"/>
                    </a:lnTo>
                    <a:lnTo>
                      <a:pt x="367982" y="326224"/>
                    </a:lnTo>
                    <a:lnTo>
                      <a:pt x="392391" y="288963"/>
                    </a:lnTo>
                    <a:lnTo>
                      <a:pt x="407936" y="246722"/>
                    </a:lnTo>
                    <a:lnTo>
                      <a:pt x="413397" y="200698"/>
                    </a:lnTo>
                    <a:close/>
                  </a:path>
                </a:pathLst>
              </a:custGeom>
              <a:solidFill>
                <a:srgbClr val="D01010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A1428C8-6F28-1D23-6C7A-FFC94EB79BDA}"/>
                </a:ext>
              </a:extLst>
            </p:cNvPr>
            <p:cNvSpPr/>
            <p:nvPr/>
          </p:nvSpPr>
          <p:spPr>
            <a:xfrm>
              <a:off x="3848100" y="1733550"/>
              <a:ext cx="723900" cy="2057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57B2ECC7-84DE-2903-CE29-51422ADA1C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4136753"/>
              </p:ext>
            </p:extLst>
          </p:nvPr>
        </p:nvGraphicFramePr>
        <p:xfrm>
          <a:off x="3848100" y="1681046"/>
          <a:ext cx="3505200" cy="2719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5800" y="457446"/>
            <a:ext cx="4024629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900" spc="140" dirty="0" err="1">
                <a:solidFill>
                  <a:srgbClr val="000000"/>
                </a:solidFill>
              </a:rPr>
              <a:t>Latar</a:t>
            </a:r>
            <a:r>
              <a:rPr lang="en-US" sz="2900" spc="140" dirty="0">
                <a:solidFill>
                  <a:srgbClr val="000000"/>
                </a:solidFill>
              </a:rPr>
              <a:t> </a:t>
            </a:r>
            <a:r>
              <a:rPr lang="en-US" sz="2900" spc="140" dirty="0" err="1">
                <a:solidFill>
                  <a:srgbClr val="000000"/>
                </a:solidFill>
              </a:rPr>
              <a:t>Belakang</a:t>
            </a:r>
            <a:endParaRPr sz="2900" dirty="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824" y="485374"/>
            <a:ext cx="1168174" cy="2610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3A368E-F5B3-E142-862E-F1F0019AAE4B}"/>
              </a:ext>
            </a:extLst>
          </p:cNvPr>
          <p:cNvSpPr txBox="1"/>
          <p:nvPr/>
        </p:nvSpPr>
        <p:spPr>
          <a:xfrm>
            <a:off x="876300" y="1123950"/>
            <a:ext cx="73914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d-ID" b="0" i="0" dirty="0">
                <a:effectLst/>
                <a:latin typeface="+mj-lt"/>
              </a:rPr>
              <a:t>Manajemen risiko kredit</a:t>
            </a:r>
            <a:r>
              <a:rPr lang="en-US" b="0" i="0" dirty="0">
                <a:effectLst/>
                <a:latin typeface="+mj-lt"/>
              </a:rPr>
              <a:t> </a:t>
            </a:r>
            <a:r>
              <a:rPr lang="id-ID" b="0" i="0" dirty="0">
                <a:effectLst/>
                <a:latin typeface="+mj-lt"/>
              </a:rPr>
              <a:t>adalah praktik untuk memitigasi kerugian dengan memahami kecukupan modal bank dan cadangan kerugian pinjaman pada waktu tertentu</a:t>
            </a:r>
            <a:r>
              <a:rPr lang="en-US" b="0" i="0" dirty="0">
                <a:effectLst/>
                <a:latin typeface="+mj-lt"/>
              </a:rPr>
              <a:t>. </a:t>
            </a:r>
            <a:r>
              <a:rPr lang="en-US" dirty="0">
                <a:latin typeface="+mj-lt"/>
              </a:rPr>
              <a:t>S</a:t>
            </a:r>
            <a:r>
              <a:rPr lang="id-ID" b="0" i="0" dirty="0" err="1">
                <a:effectLst/>
                <a:latin typeface="+mj-lt"/>
              </a:rPr>
              <a:t>uatu</a:t>
            </a:r>
            <a:r>
              <a:rPr lang="id-ID" b="0" i="0" dirty="0">
                <a:effectLst/>
                <a:latin typeface="+mj-lt"/>
              </a:rPr>
              <a:t> proses yang menjadi tantangan bagi lembaga keuangan.</a:t>
            </a:r>
            <a:endParaRPr lang="en-US" b="0" i="0" dirty="0">
              <a:effectLst/>
              <a:latin typeface="+mj-lt"/>
            </a:endParaRPr>
          </a:p>
          <a:p>
            <a:pPr algn="just"/>
            <a:endParaRPr lang="en-US" b="0" i="0" dirty="0">
              <a:effectLst/>
              <a:latin typeface="+mj-lt"/>
            </a:endParaRPr>
          </a:p>
          <a:p>
            <a:pPr algn="just"/>
            <a:r>
              <a:rPr lang="id-ID" b="0" i="0" dirty="0">
                <a:effectLst/>
                <a:latin typeface="+mj-lt"/>
              </a:rPr>
              <a:t>Salah satu kemajuan teknologi yang saat ini menjadi tren adalah </a:t>
            </a:r>
            <a:r>
              <a:rPr lang="id-ID" b="0" i="1" dirty="0" err="1">
                <a:effectLst/>
                <a:latin typeface="+mj-lt"/>
              </a:rPr>
              <a:t>machine</a:t>
            </a:r>
            <a:r>
              <a:rPr lang="id-ID" b="0" i="1" dirty="0">
                <a:effectLst/>
                <a:latin typeface="+mj-lt"/>
              </a:rPr>
              <a:t> </a:t>
            </a:r>
            <a:r>
              <a:rPr lang="id-ID" b="0" i="1" dirty="0" err="1">
                <a:effectLst/>
                <a:latin typeface="+mj-lt"/>
              </a:rPr>
              <a:t>learning</a:t>
            </a:r>
            <a:r>
              <a:rPr lang="id-ID" b="0" i="1" dirty="0">
                <a:effectLst/>
                <a:latin typeface="+mj-lt"/>
              </a:rPr>
              <a:t>. </a:t>
            </a:r>
            <a:r>
              <a:rPr lang="id-ID" b="0" i="1" dirty="0" err="1">
                <a:effectLst/>
                <a:latin typeface="+mj-lt"/>
              </a:rPr>
              <a:t>Machine</a:t>
            </a:r>
            <a:r>
              <a:rPr lang="id-ID" b="0" i="1" dirty="0">
                <a:effectLst/>
                <a:latin typeface="+mj-lt"/>
              </a:rPr>
              <a:t> </a:t>
            </a:r>
            <a:r>
              <a:rPr lang="id-ID" b="0" i="1" dirty="0" err="1">
                <a:effectLst/>
                <a:latin typeface="+mj-lt"/>
              </a:rPr>
              <a:t>learning</a:t>
            </a:r>
            <a:r>
              <a:rPr lang="id-ID" b="0" i="0" dirty="0">
                <a:effectLst/>
                <a:latin typeface="+mj-lt"/>
              </a:rPr>
              <a:t> dianggap menjadi salah satu pendukung kemajuan teknologi untuk segala aspek, khususnya dalam pengolahan data.</a:t>
            </a:r>
            <a:r>
              <a:rPr lang="en-US" b="0" i="0" dirty="0">
                <a:effectLst/>
                <a:latin typeface="+mj-lt"/>
              </a:rPr>
              <a:t> </a:t>
            </a:r>
          </a:p>
          <a:p>
            <a:pPr algn="just"/>
            <a:endParaRPr lang="en-US" dirty="0">
              <a:latin typeface="+mj-lt"/>
            </a:endParaRPr>
          </a:p>
          <a:p>
            <a:pPr algn="just"/>
            <a:r>
              <a:rPr lang="en-US" b="0" i="0" dirty="0" err="1">
                <a:effectLst/>
                <a:latin typeface="+mj-lt"/>
              </a:rPr>
              <a:t>Dengan</a:t>
            </a:r>
            <a:r>
              <a:rPr lang="en-US" b="0" i="0" dirty="0">
                <a:effectLst/>
                <a:latin typeface="+mj-lt"/>
              </a:rPr>
              <a:t> Machine learning </a:t>
            </a:r>
            <a:r>
              <a:rPr lang="en-US" b="0" i="0" dirty="0" err="1">
                <a:effectLst/>
                <a:latin typeface="+mj-lt"/>
              </a:rPr>
              <a:t>ini</a:t>
            </a:r>
            <a:r>
              <a:rPr lang="en-US" b="0" i="0" dirty="0">
                <a:effectLst/>
                <a:latin typeface="+mj-lt"/>
              </a:rPr>
              <a:t> </a:t>
            </a:r>
            <a:r>
              <a:rPr lang="en-US" b="0" i="0" dirty="0" err="1">
                <a:effectLst/>
                <a:latin typeface="+mj-lt"/>
              </a:rPr>
              <a:t>kita</a:t>
            </a:r>
            <a:r>
              <a:rPr lang="en-US" b="0" i="0" dirty="0">
                <a:effectLst/>
                <a:latin typeface="+mj-lt"/>
              </a:rPr>
              <a:t> </a:t>
            </a:r>
            <a:r>
              <a:rPr lang="en-US" b="0" i="0" dirty="0" err="1">
                <a:effectLst/>
                <a:latin typeface="+mj-lt"/>
              </a:rPr>
              <a:t>dapat</a:t>
            </a:r>
            <a:r>
              <a:rPr lang="en-US" b="0" dirty="0">
                <a:effectLst/>
                <a:latin typeface="+mj-lt"/>
              </a:rPr>
              <a:t> </a:t>
            </a:r>
            <a:r>
              <a:rPr lang="en-US" b="0" dirty="0" err="1">
                <a:effectLst/>
                <a:latin typeface="+mj-lt"/>
              </a:rPr>
              <a:t>menyediakan</a:t>
            </a:r>
            <a:r>
              <a:rPr lang="en-US" b="0" dirty="0">
                <a:effectLst/>
                <a:latin typeface="+mj-lt"/>
              </a:rPr>
              <a:t> </a:t>
            </a:r>
            <a:r>
              <a:rPr lang="en-US" b="0" dirty="0" err="1">
                <a:effectLst/>
                <a:latin typeface="+mj-lt"/>
              </a:rPr>
              <a:t>solusi</a:t>
            </a:r>
            <a:r>
              <a:rPr lang="en-US" b="0" dirty="0">
                <a:effectLst/>
                <a:latin typeface="+mj-lt"/>
              </a:rPr>
              <a:t> </a:t>
            </a:r>
            <a:r>
              <a:rPr lang="en-US" b="0" dirty="0" err="1">
                <a:effectLst/>
                <a:latin typeface="+mj-lt"/>
              </a:rPr>
              <a:t>teknologi</a:t>
            </a:r>
            <a:r>
              <a:rPr lang="en-US" b="0" dirty="0">
                <a:effectLst/>
                <a:latin typeface="+mj-lt"/>
              </a:rPr>
              <a:t> </a:t>
            </a:r>
            <a:r>
              <a:rPr lang="en-US" b="0" dirty="0" err="1">
                <a:effectLst/>
                <a:latin typeface="+mj-lt"/>
              </a:rPr>
              <a:t>bagi</a:t>
            </a:r>
            <a:r>
              <a:rPr lang="en-US" b="0" dirty="0">
                <a:effectLst/>
                <a:latin typeface="+mj-lt"/>
              </a:rPr>
              <a:t> company lending </a:t>
            </a:r>
            <a:r>
              <a:rPr lang="en-US" b="0" dirty="0" err="1">
                <a:effectLst/>
                <a:latin typeface="+mj-lt"/>
              </a:rPr>
              <a:t>dengan</a:t>
            </a:r>
            <a:r>
              <a:rPr lang="en-US" b="0" dirty="0">
                <a:effectLst/>
                <a:latin typeface="+mj-lt"/>
              </a:rPr>
              <a:t> </a:t>
            </a:r>
            <a:r>
              <a:rPr lang="en-US" b="0" dirty="0" err="1">
                <a:effectLst/>
                <a:latin typeface="+mj-lt"/>
              </a:rPr>
              <a:t>cara</a:t>
            </a:r>
            <a:r>
              <a:rPr lang="en-US" b="0" dirty="0">
                <a:effectLst/>
                <a:latin typeface="+mj-lt"/>
              </a:rPr>
              <a:t> </a:t>
            </a:r>
            <a:r>
              <a:rPr lang="en-US" b="0" dirty="0" err="1">
                <a:effectLst/>
                <a:latin typeface="+mj-lt"/>
              </a:rPr>
              <a:t>membangun</a:t>
            </a:r>
            <a:r>
              <a:rPr lang="en-US" b="0" dirty="0">
                <a:effectLst/>
                <a:latin typeface="+mj-lt"/>
              </a:rPr>
              <a:t> model yang </a:t>
            </a:r>
            <a:r>
              <a:rPr lang="en-US" b="0" dirty="0" err="1">
                <a:effectLst/>
                <a:latin typeface="+mj-lt"/>
              </a:rPr>
              <a:t>dapat</a:t>
            </a:r>
            <a:r>
              <a:rPr lang="en-US" b="0" dirty="0">
                <a:effectLst/>
                <a:latin typeface="+mj-lt"/>
              </a:rPr>
              <a:t> </a:t>
            </a:r>
            <a:r>
              <a:rPr lang="en-US" b="0" dirty="0" err="1">
                <a:effectLst/>
                <a:latin typeface="+mj-lt"/>
              </a:rPr>
              <a:t>memprediksi</a:t>
            </a:r>
            <a:r>
              <a:rPr lang="en-US" b="0" dirty="0">
                <a:effectLst/>
                <a:latin typeface="+mj-lt"/>
              </a:rPr>
              <a:t> credit risk. </a:t>
            </a:r>
            <a:endParaRPr lang="id-ID" b="0" dirty="0">
              <a:effectLst/>
              <a:latin typeface="+mj-lt"/>
            </a:endParaRPr>
          </a:p>
          <a:p>
            <a:endParaRPr lang="id-ID" dirty="0">
              <a:latin typeface="+mj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3400" y="971550"/>
            <a:ext cx="58674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900" spc="140" dirty="0">
                <a:solidFill>
                  <a:srgbClr val="000000"/>
                </a:solidFill>
              </a:rPr>
              <a:t>Dataset Lembaga </a:t>
            </a:r>
            <a:r>
              <a:rPr lang="en-US" sz="2900" spc="140" dirty="0" err="1">
                <a:solidFill>
                  <a:srgbClr val="000000"/>
                </a:solidFill>
              </a:rPr>
              <a:t>Keuangan</a:t>
            </a:r>
            <a:endParaRPr sz="2900" dirty="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824" y="485374"/>
            <a:ext cx="1168174" cy="2610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3A368E-F5B3-E142-862E-F1F0019AAE4B}"/>
              </a:ext>
            </a:extLst>
          </p:cNvPr>
          <p:cNvSpPr txBox="1"/>
          <p:nvPr/>
        </p:nvSpPr>
        <p:spPr>
          <a:xfrm>
            <a:off x="876300" y="1733550"/>
            <a:ext cx="7391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b="0" i="0" dirty="0">
                <a:effectLst/>
                <a:latin typeface="+mj-lt"/>
              </a:rPr>
              <a:t>Data yang </a:t>
            </a:r>
            <a:r>
              <a:rPr lang="en-US" b="0" i="0" dirty="0" err="1">
                <a:effectLst/>
                <a:latin typeface="+mj-lt"/>
              </a:rPr>
              <a:t>diberikan</a:t>
            </a:r>
            <a:r>
              <a:rPr lang="en-US" b="0" i="0" dirty="0">
                <a:effectLst/>
                <a:latin typeface="+mj-lt"/>
              </a:rPr>
              <a:t> </a:t>
            </a:r>
            <a:r>
              <a:rPr lang="en-US" b="0" i="0" dirty="0" err="1">
                <a:effectLst/>
                <a:latin typeface="+mj-lt"/>
              </a:rPr>
              <a:t>berasal</a:t>
            </a:r>
            <a:r>
              <a:rPr lang="en-US" b="0" i="0" dirty="0">
                <a:effectLst/>
                <a:latin typeface="+mj-lt"/>
              </a:rPr>
              <a:t> </a:t>
            </a:r>
            <a:r>
              <a:rPr lang="en-US" b="0" i="0" dirty="0" err="1">
                <a:effectLst/>
                <a:latin typeface="+mj-lt"/>
              </a:rPr>
              <a:t>dari</a:t>
            </a:r>
            <a:r>
              <a:rPr lang="en-US" dirty="0">
                <a:latin typeface="+mj-lt"/>
              </a:rPr>
              <a:t> www.lendingclub.com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+mj-lt"/>
              </a:rPr>
              <a:t>Semua</a:t>
            </a:r>
            <a:r>
              <a:rPr lang="en-US" dirty="0">
                <a:latin typeface="+mj-lt"/>
              </a:rPr>
              <a:t> data </a:t>
            </a:r>
            <a:r>
              <a:rPr lang="en-US" dirty="0" err="1">
                <a:latin typeface="+mj-lt"/>
              </a:rPr>
              <a:t>bertipe</a:t>
            </a:r>
            <a:r>
              <a:rPr lang="en-US" dirty="0">
                <a:latin typeface="+mj-lt"/>
              </a:rPr>
              <a:t> application loan individual 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+mj-lt"/>
              </a:rPr>
              <a:t>Data </a:t>
            </a:r>
            <a:r>
              <a:rPr lang="en-US" dirty="0" err="1">
                <a:latin typeface="+mj-lt"/>
              </a:rPr>
              <a:t>diambil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dari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tahun</a:t>
            </a:r>
            <a:r>
              <a:rPr lang="en-US" dirty="0">
                <a:latin typeface="+mj-lt"/>
              </a:rPr>
              <a:t> 2007 </a:t>
            </a:r>
            <a:r>
              <a:rPr lang="en-US" dirty="0" err="1">
                <a:latin typeface="+mj-lt"/>
              </a:rPr>
              <a:t>sampai</a:t>
            </a:r>
            <a:r>
              <a:rPr lang="en-US" dirty="0">
                <a:latin typeface="+mj-lt"/>
              </a:rPr>
              <a:t> 2014</a:t>
            </a:r>
          </a:p>
          <a:p>
            <a:pPr marL="285750" indent="-28575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+mj-lt"/>
              </a:rPr>
              <a:t>Didalam</a:t>
            </a:r>
            <a:r>
              <a:rPr lang="en-US" dirty="0">
                <a:latin typeface="+mj-lt"/>
              </a:rPr>
              <a:t> dataset </a:t>
            </a:r>
            <a:r>
              <a:rPr lang="en-US" dirty="0" err="1">
                <a:latin typeface="+mj-lt"/>
              </a:rPr>
              <a:t>terdapat</a:t>
            </a:r>
            <a:r>
              <a:rPr lang="en-US" dirty="0">
                <a:latin typeface="+mj-lt"/>
              </a:rPr>
              <a:t> 466.285 baris data dan 75 </a:t>
            </a:r>
            <a:r>
              <a:rPr lang="en-US" dirty="0" err="1">
                <a:latin typeface="+mj-lt"/>
              </a:rPr>
              <a:t>kolom</a:t>
            </a:r>
            <a:endParaRPr lang="id-ID" b="0" dirty="0">
              <a:effectLst/>
              <a:latin typeface="+mj-lt"/>
            </a:endParaRPr>
          </a:p>
          <a:p>
            <a:endParaRPr lang="id-ID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15393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3424" y="458418"/>
            <a:ext cx="4024629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lvl="0"/>
            <a:r>
              <a:rPr lang="en-US" sz="2900" dirty="0">
                <a:solidFill>
                  <a:schemeClr val="tx1"/>
                </a:solidFill>
                <a:latin typeface="Trebuchet MS" panose="020B0603020202020204" pitchFamily="34" charset="0"/>
              </a:rPr>
              <a:t>Target Label </a:t>
            </a:r>
            <a:endParaRPr lang="id-ID" sz="2900" dirty="0">
              <a:solidFill>
                <a:schemeClr val="tx1"/>
              </a:solidFill>
              <a:latin typeface="Trebuchet MS" panose="020B0603020202020204" pitchFamily="34" charset="0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824" y="485374"/>
            <a:ext cx="1168174" cy="261086"/>
          </a:xfrm>
          <a:prstGeom prst="rect">
            <a:avLst/>
          </a:prstGeo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55038F6-4117-A245-1DB0-417AABE3B8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4532285"/>
              </p:ext>
            </p:extLst>
          </p:nvPr>
        </p:nvGraphicFramePr>
        <p:xfrm>
          <a:off x="876300" y="2038350"/>
          <a:ext cx="5029200" cy="2819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D2D9B74-C00D-60B0-24E8-C1049302D28D}"/>
              </a:ext>
            </a:extLst>
          </p:cNvPr>
          <p:cNvSpPr txBox="1"/>
          <p:nvPr/>
        </p:nvSpPr>
        <p:spPr>
          <a:xfrm>
            <a:off x="876300" y="1047750"/>
            <a:ext cx="739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dirty="0" err="1">
                <a:effectLst/>
              </a:rPr>
              <a:t>Untuk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mendapatkan</a:t>
            </a:r>
            <a:r>
              <a:rPr lang="en-US" b="0" dirty="0">
                <a:effectLst/>
              </a:rPr>
              <a:t> insight </a:t>
            </a:r>
            <a:r>
              <a:rPr lang="en-US" b="0" dirty="0" err="1">
                <a:effectLst/>
              </a:rPr>
              <a:t>dari</a:t>
            </a:r>
            <a:r>
              <a:rPr lang="en-US" b="0" dirty="0">
                <a:effectLst/>
              </a:rPr>
              <a:t> dataset </a:t>
            </a:r>
            <a:r>
              <a:rPr lang="en-US" b="0" dirty="0" err="1">
                <a:effectLst/>
              </a:rPr>
              <a:t>maka</a:t>
            </a:r>
            <a:r>
              <a:rPr lang="en-US" b="0" dirty="0">
                <a:effectLst/>
              </a:rPr>
              <a:t> yang </a:t>
            </a:r>
            <a:r>
              <a:rPr lang="en-US" b="0" dirty="0" err="1">
                <a:effectLst/>
              </a:rPr>
              <a:t>pertama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dilakukan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adalah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menentukan</a:t>
            </a:r>
            <a:r>
              <a:rPr lang="en-US" b="0" dirty="0">
                <a:effectLst/>
              </a:rPr>
              <a:t> target label. </a:t>
            </a:r>
            <a:r>
              <a:rPr lang="en-US" dirty="0"/>
              <a:t>T</a:t>
            </a:r>
            <a:r>
              <a:rPr lang="en-US" b="0" dirty="0">
                <a:effectLst/>
              </a:rPr>
              <a:t>arget label </a:t>
            </a:r>
            <a:r>
              <a:rPr lang="en-US" b="0" dirty="0" err="1">
                <a:effectLst/>
              </a:rPr>
              <a:t>loan_status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disederhanakan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menjadi</a:t>
            </a:r>
            <a:r>
              <a:rPr lang="en-US" b="0" dirty="0">
                <a:effectLst/>
              </a:rPr>
              <a:t> 4 </a:t>
            </a:r>
            <a:r>
              <a:rPr lang="en-US" b="0" dirty="0" err="1">
                <a:effectLst/>
              </a:rPr>
              <a:t>klasifikasi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berikut</a:t>
            </a:r>
            <a:r>
              <a:rPr lang="en-US" b="0" dirty="0">
                <a:effectLst/>
              </a:rPr>
              <a:t>:</a:t>
            </a:r>
            <a:endParaRPr lang="id-ID" b="0" dirty="0">
              <a:effectLst/>
            </a:endParaRPr>
          </a:p>
          <a:p>
            <a:endParaRPr lang="id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4AE581-9348-D0F7-F5F4-996773C948A0}"/>
              </a:ext>
            </a:extLst>
          </p:cNvPr>
          <p:cNvSpPr txBox="1"/>
          <p:nvPr/>
        </p:nvSpPr>
        <p:spPr>
          <a:xfrm>
            <a:off x="6286500" y="2527360"/>
            <a:ext cx="2781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/>
              <a:t>Selanjutnya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</a:p>
          <a:p>
            <a:pPr algn="just"/>
            <a:r>
              <a:rPr lang="en-US" dirty="0" err="1"/>
              <a:t>Menarik</a:t>
            </a:r>
            <a:r>
              <a:rPr lang="en-US" dirty="0"/>
              <a:t> insight </a:t>
            </a:r>
            <a:r>
              <a:rPr lang="en-US" dirty="0" err="1"/>
              <a:t>dengan</a:t>
            </a:r>
            <a:r>
              <a:rPr lang="en-US" dirty="0"/>
              <a:t> </a:t>
            </a:r>
          </a:p>
          <a:p>
            <a:pPr algn="just"/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feature</a:t>
            </a:r>
          </a:p>
          <a:p>
            <a:pPr algn="just"/>
            <a:r>
              <a:rPr lang="en-US" dirty="0" err="1"/>
              <a:t>Dengan</a:t>
            </a:r>
            <a:r>
              <a:rPr lang="en-US" dirty="0"/>
              <a:t> target label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40110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400" y="153654"/>
            <a:ext cx="5444976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900" spc="140" dirty="0">
                <a:solidFill>
                  <a:srgbClr val="000000"/>
                </a:solidFill>
              </a:rPr>
              <a:t>Target Label Distribution</a:t>
            </a:r>
            <a:endParaRPr sz="2900" dirty="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824" y="485374"/>
            <a:ext cx="1168174" cy="2610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91BEC1-B524-60AE-F9BE-6CAB63A33029}"/>
              </a:ext>
            </a:extLst>
          </p:cNvPr>
          <p:cNvSpPr txBox="1"/>
          <p:nvPr/>
        </p:nvSpPr>
        <p:spPr>
          <a:xfrm>
            <a:off x="152400" y="1018938"/>
            <a:ext cx="822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dirty="0" err="1">
                <a:effectLst/>
              </a:rPr>
              <a:t>Didapatkan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hasil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dengan</a:t>
            </a:r>
            <a:r>
              <a:rPr lang="en-US" b="0" dirty="0">
                <a:effectLst/>
              </a:rPr>
              <a:t> Target Label </a:t>
            </a:r>
            <a:r>
              <a:rPr lang="en-US" b="0" dirty="0" err="1">
                <a:effectLst/>
              </a:rPr>
              <a:t>dengan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distribusi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seperti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berikut</a:t>
            </a:r>
            <a:r>
              <a:rPr lang="en-US" b="0" dirty="0">
                <a:effectLst/>
              </a:rPr>
              <a:t>, data imbalance </a:t>
            </a:r>
            <a:r>
              <a:rPr lang="en-US" b="0" dirty="0" err="1">
                <a:effectLst/>
              </a:rPr>
              <a:t>dikarenakan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klasifikasi</a:t>
            </a:r>
            <a:r>
              <a:rPr lang="en-US" b="0" dirty="0">
                <a:effectLst/>
              </a:rPr>
              <a:t> poor sangat </a:t>
            </a:r>
            <a:r>
              <a:rPr lang="en-US" b="0" dirty="0" err="1">
                <a:effectLst/>
              </a:rPr>
              <a:t>timpang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dengan</a:t>
            </a:r>
            <a:r>
              <a:rPr lang="en-US" b="0" dirty="0">
                <a:effectLst/>
              </a:rPr>
              <a:t> excellent dan good</a:t>
            </a:r>
            <a:endParaRPr lang="id-ID" b="0" dirty="0">
              <a:effectLst/>
            </a:endParaRPr>
          </a:p>
          <a:p>
            <a:endParaRPr lang="id-ID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2B0269D-4B51-0CAE-C39A-31C89D91E8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504950"/>
            <a:ext cx="65532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661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400" y="153654"/>
            <a:ext cx="66294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900" spc="140" dirty="0">
                <a:solidFill>
                  <a:srgbClr val="000000"/>
                </a:solidFill>
              </a:rPr>
              <a:t>Target Label VS Grade Analysis</a:t>
            </a:r>
            <a:endParaRPr sz="2900" dirty="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824" y="485374"/>
            <a:ext cx="1168174" cy="2610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AA6DB8-2E02-070A-5632-79B1DA459499}"/>
              </a:ext>
            </a:extLst>
          </p:cNvPr>
          <p:cNvSpPr txBox="1"/>
          <p:nvPr/>
        </p:nvSpPr>
        <p:spPr>
          <a:xfrm>
            <a:off x="179032" y="819150"/>
            <a:ext cx="88125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dirty="0" err="1">
                <a:effectLst/>
              </a:rPr>
              <a:t>Bila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dibandingkan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dengan</a:t>
            </a:r>
            <a:r>
              <a:rPr lang="en-US" b="0" dirty="0">
                <a:effectLst/>
              </a:rPr>
              <a:t> grade, </a:t>
            </a:r>
            <a:r>
              <a:rPr lang="en-US" b="0" dirty="0" err="1">
                <a:effectLst/>
              </a:rPr>
              <a:t>ada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beberapa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dengan</a:t>
            </a:r>
            <a:r>
              <a:rPr lang="en-US" b="0" dirty="0">
                <a:effectLst/>
              </a:rPr>
              <a:t> Grade A </a:t>
            </a:r>
            <a:r>
              <a:rPr lang="en-US" b="0" dirty="0" err="1">
                <a:effectLst/>
              </a:rPr>
              <a:t>masih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tergolong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kedalam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kategori</a:t>
            </a:r>
            <a:r>
              <a:rPr lang="en-US" b="0" dirty="0">
                <a:effectLst/>
              </a:rPr>
              <a:t> poor dan bad, </a:t>
            </a:r>
            <a:r>
              <a:rPr lang="en-US" b="0" dirty="0" err="1">
                <a:effectLst/>
              </a:rPr>
              <a:t>begitupun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sebaliknya</a:t>
            </a:r>
            <a:r>
              <a:rPr lang="en-US" dirty="0"/>
              <a:t>. Ada </a:t>
            </a:r>
            <a:r>
              <a:rPr lang="en-US" dirty="0" err="1"/>
              <a:t>beberapa</a:t>
            </a:r>
            <a:r>
              <a:rPr lang="en-US" dirty="0"/>
              <a:t> Grade G yang </a:t>
            </a:r>
            <a:r>
              <a:rPr lang="en-US" dirty="0" err="1"/>
              <a:t>tergolong</a:t>
            </a:r>
            <a:r>
              <a:rPr lang="en-US" dirty="0"/>
              <a:t> </a:t>
            </a:r>
            <a:r>
              <a:rPr lang="en-US" dirty="0" err="1"/>
              <a:t>kedalam</a:t>
            </a:r>
            <a:r>
              <a:rPr lang="en-US" dirty="0"/>
              <a:t> </a:t>
            </a:r>
            <a:r>
              <a:rPr lang="en-US" dirty="0" err="1"/>
              <a:t>kategori</a:t>
            </a:r>
            <a:r>
              <a:rPr lang="en-US" dirty="0"/>
              <a:t> good dan Excellent. Grading </a:t>
            </a:r>
            <a:r>
              <a:rPr lang="en-US" dirty="0" err="1"/>
              <a:t>belum</a:t>
            </a:r>
            <a:r>
              <a:rPr lang="en-US" dirty="0"/>
              <a:t> </a:t>
            </a:r>
            <a:r>
              <a:rPr lang="en-US" dirty="0" err="1"/>
              <a:t>tentu</a:t>
            </a:r>
            <a:r>
              <a:rPr lang="en-US" dirty="0"/>
              <a:t> </a:t>
            </a:r>
            <a:r>
              <a:rPr lang="en-US" dirty="0" err="1"/>
              <a:t>menunjukan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credit rating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bagus</a:t>
            </a:r>
            <a:r>
              <a:rPr lang="en-US" dirty="0"/>
              <a:t> juga.</a:t>
            </a:r>
            <a:endParaRPr lang="id-ID" b="0" dirty="0">
              <a:effectLst/>
            </a:endParaRPr>
          </a:p>
          <a:p>
            <a:endParaRPr lang="id-ID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A824142-7F1D-1690-0C01-D0CB891B1B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57349"/>
            <a:ext cx="7162800" cy="358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41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400" y="153654"/>
            <a:ext cx="7162800" cy="459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900" spc="140" dirty="0">
                <a:solidFill>
                  <a:srgbClr val="000000"/>
                </a:solidFill>
              </a:rPr>
              <a:t>Target Label VS Verification Analysis</a:t>
            </a:r>
            <a:endParaRPr sz="2900" dirty="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75824" y="485374"/>
            <a:ext cx="1168174" cy="2610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AA6DB8-2E02-070A-5632-79B1DA459499}"/>
              </a:ext>
            </a:extLst>
          </p:cNvPr>
          <p:cNvSpPr txBox="1"/>
          <p:nvPr/>
        </p:nvSpPr>
        <p:spPr>
          <a:xfrm>
            <a:off x="179032" y="819150"/>
            <a:ext cx="8812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dirty="0" err="1">
                <a:effectLst/>
              </a:rPr>
              <a:t>Bila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dibandingkan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dengan</a:t>
            </a:r>
            <a:r>
              <a:rPr lang="en-US" b="0" dirty="0">
                <a:effectLst/>
              </a:rPr>
              <a:t> verification status, </a:t>
            </a:r>
            <a:r>
              <a:rPr lang="en-US" b="0" dirty="0" err="1">
                <a:effectLst/>
              </a:rPr>
              <a:t>meskipun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ada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banyak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peminjam</a:t>
            </a:r>
            <a:r>
              <a:rPr lang="en-US" b="0" dirty="0">
                <a:effectLst/>
              </a:rPr>
              <a:t> yang </a:t>
            </a:r>
            <a:r>
              <a:rPr lang="en-US" b="0" dirty="0" err="1">
                <a:effectLst/>
              </a:rPr>
              <a:t>tidak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berstatus</a:t>
            </a:r>
            <a:r>
              <a:rPr lang="en-US" b="0" dirty="0">
                <a:effectLst/>
              </a:rPr>
              <a:t> Verified, </a:t>
            </a:r>
            <a:r>
              <a:rPr lang="en-US" b="0" dirty="0" err="1">
                <a:effectLst/>
              </a:rPr>
              <a:t>tidak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menjamin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dengan</a:t>
            </a:r>
            <a:r>
              <a:rPr lang="en-US" b="0" dirty="0">
                <a:effectLst/>
              </a:rPr>
              <a:t> Credit </a:t>
            </a:r>
            <a:r>
              <a:rPr lang="en-US" b="0" dirty="0" err="1">
                <a:effectLst/>
              </a:rPr>
              <a:t>Ratingnya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akan</a:t>
            </a:r>
            <a:r>
              <a:rPr lang="en-US" b="0" dirty="0">
                <a:effectLst/>
              </a:rPr>
              <a:t> </a:t>
            </a:r>
            <a:r>
              <a:rPr lang="en-US" b="0" dirty="0" err="1">
                <a:effectLst/>
              </a:rPr>
              <a:t>baik</a:t>
            </a:r>
            <a:r>
              <a:rPr lang="en-US" b="0" dirty="0">
                <a:effectLst/>
              </a:rPr>
              <a:t> pula.</a:t>
            </a:r>
            <a:endParaRPr lang="id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9BDBE7-6FE1-BDE9-6873-894CE40469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25900"/>
            <a:ext cx="7467600" cy="373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935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4420</TotalTime>
  <Words>844</Words>
  <Application>Microsoft Office PowerPoint</Application>
  <PresentationFormat>On-screen Show (16:9)</PresentationFormat>
  <Paragraphs>110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Trebuchet MS</vt:lpstr>
      <vt:lpstr>Wingdings</vt:lpstr>
      <vt:lpstr>Office Theme</vt:lpstr>
      <vt:lpstr>PowerPoint Presentation</vt:lpstr>
      <vt:lpstr>PowerPoint Presentation</vt:lpstr>
      <vt:lpstr>PowerPoint Presentation</vt:lpstr>
      <vt:lpstr>Latar Belakang</vt:lpstr>
      <vt:lpstr>Dataset Lembaga Keuangan</vt:lpstr>
      <vt:lpstr>Target Label </vt:lpstr>
      <vt:lpstr>Target Label Distribution</vt:lpstr>
      <vt:lpstr>Target Label VS Grade Analysis</vt:lpstr>
      <vt:lpstr>Target Label VS Verification Analysis</vt:lpstr>
      <vt:lpstr>Target Label VS Loan Purpose Analysis</vt:lpstr>
      <vt:lpstr>Machine Learning Model</vt:lpstr>
      <vt:lpstr>Model Deployment</vt:lpstr>
      <vt:lpstr>Kesimpulan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Learning 5</dc:title>
  <dc:creator>Farhan Zahirsyah</dc:creator>
  <cp:lastModifiedBy>Farhan Zahirsyah</cp:lastModifiedBy>
  <cp:revision>20</cp:revision>
  <dcterms:created xsi:type="dcterms:W3CDTF">2022-06-17T01:22:16Z</dcterms:created>
  <dcterms:modified xsi:type="dcterms:W3CDTF">2022-07-02T00:57:09Z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